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84" r:id="rId1"/>
  </p:sldMasterIdLst>
  <p:notesMasterIdLst>
    <p:notesMasterId r:id="rId16"/>
  </p:notesMasterIdLst>
  <p:handoutMasterIdLst>
    <p:handoutMasterId r:id="rId17"/>
  </p:handoutMasterIdLst>
  <p:sldIdLst>
    <p:sldId id="256" r:id="rId2"/>
    <p:sldId id="300" r:id="rId3"/>
    <p:sldId id="305" r:id="rId4"/>
    <p:sldId id="304" r:id="rId5"/>
    <p:sldId id="306" r:id="rId6"/>
    <p:sldId id="282" r:id="rId7"/>
    <p:sldId id="283" r:id="rId8"/>
    <p:sldId id="307" r:id="rId9"/>
    <p:sldId id="294" r:id="rId10"/>
    <p:sldId id="297" r:id="rId11"/>
    <p:sldId id="295" r:id="rId12"/>
    <p:sldId id="298" r:id="rId13"/>
    <p:sldId id="296" r:id="rId14"/>
    <p:sldId id="293" r:id="rId15"/>
  </p:sldIdLst>
  <p:sldSz cx="9144000" cy="6858000" type="screen4x3"/>
  <p:notesSz cx="6797675" cy="987425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aloncyová Jana" initials="PJ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DDFF"/>
    <a:srgbClr val="FFCC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5488" autoAdjust="0"/>
  </p:normalViewPr>
  <p:slideViewPr>
    <p:cSldViewPr>
      <p:cViewPr>
        <p:scale>
          <a:sx n="106" d="100"/>
          <a:sy n="106" d="100"/>
        </p:scale>
        <p:origin x="-114" y="9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2" d="100"/>
          <a:sy n="52" d="100"/>
        </p:scale>
        <p:origin x="-2982" y="-84"/>
      </p:cViewPr>
      <p:guideLst>
        <p:guide orient="horz" pos="3110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jana.paloncyova\AppData\Local\Temp\LMF1_2_Maternal_Employment_Sep2014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hart>
    <c:plotArea>
      <c:layout>
        <c:manualLayout>
          <c:layoutTarget val="inner"/>
          <c:xMode val="edge"/>
          <c:yMode val="edge"/>
          <c:x val="6.5810593900481634E-2"/>
          <c:y val="0.1270748533482495"/>
          <c:w val="0.91171749598715857"/>
          <c:h val="0.65265870001543935"/>
        </c:manualLayout>
      </c:layout>
      <c:lineChart>
        <c:grouping val="standard"/>
        <c:ser>
          <c:idx val="4"/>
          <c:order val="0"/>
          <c:tx>
            <c:strRef>
              <c:f>'[LMF1_2_Maternal_Employment_Sep2014.xls]Chart LMF1.2.B'!$C$4</c:f>
              <c:strCache>
                <c:ptCount val="1"/>
                <c:pt idx="0">
                  <c:v>&lt; 3 roky</c:v>
                </c:pt>
              </c:strCache>
            </c:strRef>
          </c:tx>
          <c:spPr>
            <a:ln w="28575">
              <a:noFill/>
            </a:ln>
          </c:spPr>
          <c:marker>
            <c:symbol val="circle"/>
            <c:size val="6"/>
            <c:spPr>
              <a:solidFill>
                <a:srgbClr val="FF0000"/>
              </a:solidFill>
              <a:ln w="9525">
                <a:solidFill>
                  <a:schemeClr val="tx1"/>
                </a:solidFill>
              </a:ln>
            </c:spPr>
          </c:marker>
          <c:dPt>
            <c:idx val="0"/>
          </c:dPt>
          <c:dPt>
            <c:idx val="32"/>
            <c:marker>
              <c:symbol val="none"/>
            </c:marker>
          </c:dPt>
          <c:cat>
            <c:strRef>
              <c:f>'[LMF1_2_Maternal_Employment_Sep2014.xls]Chart LMF1.2.B'!$B$5:$B$43</c:f>
              <c:strCache>
                <c:ptCount val="39"/>
                <c:pt idx="0">
                  <c:v>Slovenia</c:v>
                </c:pt>
                <c:pt idx="1">
                  <c:v>Iceland</c:v>
                </c:pt>
                <c:pt idx="2">
                  <c:v>Sweden</c:v>
                </c:pt>
                <c:pt idx="3">
                  <c:v>Czech Republic</c:v>
                </c:pt>
                <c:pt idx="4">
                  <c:v>Estonia</c:v>
                </c:pt>
                <c:pt idx="5">
                  <c:v>Portugal</c:v>
                </c:pt>
                <c:pt idx="6">
                  <c:v>Denmark</c:v>
                </c:pt>
                <c:pt idx="7">
                  <c:v>Finland</c:v>
                </c:pt>
                <c:pt idx="8">
                  <c:v>Netherlands</c:v>
                </c:pt>
                <c:pt idx="9">
                  <c:v>Cyprus (5,6)</c:v>
                </c:pt>
                <c:pt idx="10">
                  <c:v>United States</c:v>
                </c:pt>
                <c:pt idx="11">
                  <c:v>Belgium</c:v>
                </c:pt>
                <c:pt idx="12">
                  <c:v>Canada</c:v>
                </c:pt>
                <c:pt idx="13">
                  <c:v>Romania</c:v>
                </c:pt>
                <c:pt idx="14">
                  <c:v>France</c:v>
                </c:pt>
                <c:pt idx="15">
                  <c:v>Mexico</c:v>
                </c:pt>
                <c:pt idx="16">
                  <c:v>Latvia</c:v>
                </c:pt>
                <c:pt idx="17">
                  <c:v>Austria</c:v>
                </c:pt>
                <c:pt idx="18">
                  <c:v>Israel (7)</c:v>
                </c:pt>
                <c:pt idx="19">
                  <c:v>Poland</c:v>
                </c:pt>
                <c:pt idx="20">
                  <c:v>Bulgaria</c:v>
                </c:pt>
                <c:pt idx="21">
                  <c:v>OECD average</c:v>
                </c:pt>
                <c:pt idx="22">
                  <c:v>Germany</c:v>
                </c:pt>
                <c:pt idx="23">
                  <c:v>Lithuania</c:v>
                </c:pt>
                <c:pt idx="24">
                  <c:v>Slovakia</c:v>
                </c:pt>
                <c:pt idx="25">
                  <c:v>Hungary</c:v>
                </c:pt>
                <c:pt idx="26">
                  <c:v>Switzerland</c:v>
                </c:pt>
                <c:pt idx="27">
                  <c:v>New Zealand</c:v>
                </c:pt>
                <c:pt idx="28">
                  <c:v>United Kingdom</c:v>
                </c:pt>
                <c:pt idx="29">
                  <c:v>Chile</c:v>
                </c:pt>
                <c:pt idx="30">
                  <c:v>Spain</c:v>
                </c:pt>
                <c:pt idx="31">
                  <c:v>Luxembourg</c:v>
                </c:pt>
                <c:pt idx="32">
                  <c:v>Greece</c:v>
                </c:pt>
                <c:pt idx="33">
                  <c:v>Ireland</c:v>
                </c:pt>
                <c:pt idx="34">
                  <c:v>Italy</c:v>
                </c:pt>
                <c:pt idx="35">
                  <c:v>Australia</c:v>
                </c:pt>
                <c:pt idx="36">
                  <c:v>Japan</c:v>
                </c:pt>
                <c:pt idx="37">
                  <c:v>Malta</c:v>
                </c:pt>
                <c:pt idx="38">
                  <c:v>Turkey</c:v>
                </c:pt>
              </c:strCache>
            </c:strRef>
          </c:cat>
          <c:val>
            <c:numRef>
              <c:f>'[LMF1_2_Maternal_Employment_Sep2014.xls]Chart LMF1.2.B'!$C$5:$C$43</c:f>
              <c:numCache>
                <c:formatCode>General</c:formatCode>
                <c:ptCount val="39"/>
                <c:pt idx="0" formatCode="0.00">
                  <c:v>75.714142758310828</c:v>
                </c:pt>
                <c:pt idx="2" formatCode="0.00">
                  <c:v>71.900000000000006</c:v>
                </c:pt>
                <c:pt idx="3" formatCode="0.00">
                  <c:v>21.468945018460861</c:v>
                </c:pt>
                <c:pt idx="4" formatCode="0.00">
                  <c:v>21.545060820659433</c:v>
                </c:pt>
                <c:pt idx="5" formatCode="0.00">
                  <c:v>67.550063489433683</c:v>
                </c:pt>
                <c:pt idx="6" formatCode="0.00">
                  <c:v>71.400000000000006</c:v>
                </c:pt>
                <c:pt idx="7" formatCode="0.00">
                  <c:v>51.804924285681651</c:v>
                </c:pt>
                <c:pt idx="8" formatCode="0.00">
                  <c:v>75.818454330163746</c:v>
                </c:pt>
                <c:pt idx="9" formatCode="0.00">
                  <c:v>70.180968300280995</c:v>
                </c:pt>
                <c:pt idx="10" formatCode="0.00">
                  <c:v>53.87</c:v>
                </c:pt>
                <c:pt idx="11" formatCode="0.00">
                  <c:v>62.056213367925686</c:v>
                </c:pt>
                <c:pt idx="12" formatCode="0.00">
                  <c:v>64.540000000000006</c:v>
                </c:pt>
                <c:pt idx="13" formatCode="0.00">
                  <c:v>58.143247582837397</c:v>
                </c:pt>
                <c:pt idx="14" formatCode="0.00">
                  <c:v>58.095646401504666</c:v>
                </c:pt>
                <c:pt idx="15" formatCode="0.00">
                  <c:v>43.836386577857724</c:v>
                </c:pt>
                <c:pt idx="16" formatCode="0.00">
                  <c:v>60.770693081976653</c:v>
                </c:pt>
                <c:pt idx="17" formatCode="0.00">
                  <c:v>66.271769199762502</c:v>
                </c:pt>
                <c:pt idx="18" formatCode="0.00">
                  <c:v>60.220000000000006</c:v>
                </c:pt>
                <c:pt idx="19" formatCode="0.00">
                  <c:v>53.910056209559428</c:v>
                </c:pt>
                <c:pt idx="20" formatCode="0.00">
                  <c:v>28.986721727521733</c:v>
                </c:pt>
                <c:pt idx="21" formatCode="0.00">
                  <c:v>52.163690655763808</c:v>
                </c:pt>
                <c:pt idx="22" formatCode="0.00">
                  <c:v>52.836525195455749</c:v>
                </c:pt>
                <c:pt idx="23" formatCode="0.00">
                  <c:v>75.581923416835892</c:v>
                </c:pt>
                <c:pt idx="24" formatCode="0.00">
                  <c:v>18.660165692518394</c:v>
                </c:pt>
                <c:pt idx="25" formatCode="0.00">
                  <c:v>5.9659018506444843</c:v>
                </c:pt>
                <c:pt idx="26" formatCode="0.00">
                  <c:v>58.332238802954222</c:v>
                </c:pt>
                <c:pt idx="27" formatCode="0.00">
                  <c:v>42.203389830508478</c:v>
                </c:pt>
                <c:pt idx="28" formatCode="0.00">
                  <c:v>56.871800233107827</c:v>
                </c:pt>
                <c:pt idx="29" formatCode="0.00">
                  <c:v>53.743215547507191</c:v>
                </c:pt>
                <c:pt idx="30" formatCode="0.00">
                  <c:v>55.014211760404194</c:v>
                </c:pt>
                <c:pt idx="31" formatCode="0.00">
                  <c:v>72.749032522952987</c:v>
                </c:pt>
                <c:pt idx="32" formatCode="0.00">
                  <c:v>49.18194605348517</c:v>
                </c:pt>
                <c:pt idx="33" formatCode="0.00">
                  <c:v>58.833114522561822</c:v>
                </c:pt>
                <c:pt idx="34" formatCode="0.00">
                  <c:v>53.399406496950718</c:v>
                </c:pt>
                <c:pt idx="35" formatCode="0.00">
                  <c:v>#N/A</c:v>
                </c:pt>
                <c:pt idx="36" formatCode="0.00">
                  <c:v>29.8</c:v>
                </c:pt>
                <c:pt idx="37" formatCode="0.00">
                  <c:v>38.925059792718578</c:v>
                </c:pt>
                <c:pt idx="38" formatCode="0.00">
                  <c:v>17.711638736955006</c:v>
                </c:pt>
              </c:numCache>
            </c:numRef>
          </c:val>
        </c:ser>
        <c:ser>
          <c:idx val="0"/>
          <c:order val="1"/>
          <c:tx>
            <c:strRef>
              <c:f>'[LMF1_2_Maternal_Employment_Sep2014.xls]Chart LMF1.2.B'!$D$4</c:f>
              <c:strCache>
                <c:ptCount val="1"/>
                <c:pt idx="0">
                  <c:v>3-5 let</c:v>
                </c:pt>
              </c:strCache>
            </c:strRef>
          </c:tx>
          <c:spPr>
            <a:ln w="12700">
              <a:noFill/>
              <a:prstDash val="lgDash"/>
            </a:ln>
          </c:spPr>
          <c:marker>
            <c:symbol val="diamond"/>
            <c:size val="6"/>
            <c:spPr>
              <a:solidFill>
                <a:srgbClr val="000080"/>
              </a:solidFill>
              <a:ln>
                <a:solidFill>
                  <a:srgbClr val="000080"/>
                </a:solidFill>
                <a:prstDash val="solid"/>
              </a:ln>
            </c:spPr>
          </c:marker>
          <c:cat>
            <c:strRef>
              <c:f>'[LMF1_2_Maternal_Employment_Sep2014.xls]Chart LMF1.2.B'!$B$5:$B$43</c:f>
              <c:strCache>
                <c:ptCount val="39"/>
                <c:pt idx="0">
                  <c:v>Slovenia</c:v>
                </c:pt>
                <c:pt idx="1">
                  <c:v>Iceland</c:v>
                </c:pt>
                <c:pt idx="2">
                  <c:v>Sweden</c:v>
                </c:pt>
                <c:pt idx="3">
                  <c:v>Czech Republic</c:v>
                </c:pt>
                <c:pt idx="4">
                  <c:v>Estonia</c:v>
                </c:pt>
                <c:pt idx="5">
                  <c:v>Portugal</c:v>
                </c:pt>
                <c:pt idx="6">
                  <c:v>Denmark</c:v>
                </c:pt>
                <c:pt idx="7">
                  <c:v>Finland</c:v>
                </c:pt>
                <c:pt idx="8">
                  <c:v>Netherlands</c:v>
                </c:pt>
                <c:pt idx="9">
                  <c:v>Cyprus (5,6)</c:v>
                </c:pt>
                <c:pt idx="10">
                  <c:v>United States</c:v>
                </c:pt>
                <c:pt idx="11">
                  <c:v>Belgium</c:v>
                </c:pt>
                <c:pt idx="12">
                  <c:v>Canada</c:v>
                </c:pt>
                <c:pt idx="13">
                  <c:v>Romania</c:v>
                </c:pt>
                <c:pt idx="14">
                  <c:v>France</c:v>
                </c:pt>
                <c:pt idx="15">
                  <c:v>Mexico</c:v>
                </c:pt>
                <c:pt idx="16">
                  <c:v>Latvia</c:v>
                </c:pt>
                <c:pt idx="17">
                  <c:v>Austria</c:v>
                </c:pt>
                <c:pt idx="18">
                  <c:v>Israel (7)</c:v>
                </c:pt>
                <c:pt idx="19">
                  <c:v>Poland</c:v>
                </c:pt>
                <c:pt idx="20">
                  <c:v>Bulgaria</c:v>
                </c:pt>
                <c:pt idx="21">
                  <c:v>OECD average</c:v>
                </c:pt>
                <c:pt idx="22">
                  <c:v>Germany</c:v>
                </c:pt>
                <c:pt idx="23">
                  <c:v>Lithuania</c:v>
                </c:pt>
                <c:pt idx="24">
                  <c:v>Slovakia</c:v>
                </c:pt>
                <c:pt idx="25">
                  <c:v>Hungary</c:v>
                </c:pt>
                <c:pt idx="26">
                  <c:v>Switzerland</c:v>
                </c:pt>
                <c:pt idx="27">
                  <c:v>New Zealand</c:v>
                </c:pt>
                <c:pt idx="28">
                  <c:v>United Kingdom</c:v>
                </c:pt>
                <c:pt idx="29">
                  <c:v>Chile</c:v>
                </c:pt>
                <c:pt idx="30">
                  <c:v>Spain</c:v>
                </c:pt>
                <c:pt idx="31">
                  <c:v>Luxembourg</c:v>
                </c:pt>
                <c:pt idx="32">
                  <c:v>Greece</c:v>
                </c:pt>
                <c:pt idx="33">
                  <c:v>Ireland</c:v>
                </c:pt>
                <c:pt idx="34">
                  <c:v>Italy</c:v>
                </c:pt>
                <c:pt idx="35">
                  <c:v>Australia</c:v>
                </c:pt>
                <c:pt idx="36">
                  <c:v>Japan</c:v>
                </c:pt>
                <c:pt idx="37">
                  <c:v>Malta</c:v>
                </c:pt>
                <c:pt idx="38">
                  <c:v>Turkey</c:v>
                </c:pt>
              </c:strCache>
            </c:strRef>
          </c:cat>
          <c:val>
            <c:numRef>
              <c:f>'[LMF1_2_Maternal_Employment_Sep2014.xls]Chart LMF1.2.B'!$D$5:$D$43</c:f>
              <c:numCache>
                <c:formatCode>0.00</c:formatCode>
                <c:ptCount val="39"/>
                <c:pt idx="0">
                  <c:v>86.160473942290011</c:v>
                </c:pt>
                <c:pt idx="1">
                  <c:v>83.6</c:v>
                </c:pt>
                <c:pt idx="2">
                  <c:v>81.3</c:v>
                </c:pt>
                <c:pt idx="3">
                  <c:v>79.948103663015559</c:v>
                </c:pt>
                <c:pt idx="4">
                  <c:v>78.038082420290408</c:v>
                </c:pt>
                <c:pt idx="5">
                  <c:v>77.834752485540477</c:v>
                </c:pt>
                <c:pt idx="6">
                  <c:v>77.8</c:v>
                </c:pt>
                <c:pt idx="7">
                  <c:v>76.000309228710563</c:v>
                </c:pt>
                <c:pt idx="8">
                  <c:v>75.556622520754331</c:v>
                </c:pt>
                <c:pt idx="9">
                  <c:v>74.229221473446501</c:v>
                </c:pt>
                <c:pt idx="10">
                  <c:v>73.760000000000005</c:v>
                </c:pt>
                <c:pt idx="11">
                  <c:v>72.687666454127083</c:v>
                </c:pt>
                <c:pt idx="12">
                  <c:v>70.38</c:v>
                </c:pt>
                <c:pt idx="13">
                  <c:v>69.779249711874144</c:v>
                </c:pt>
                <c:pt idx="14">
                  <c:v>69.454808661709095</c:v>
                </c:pt>
                <c:pt idx="15">
                  <c:v>68.457900327266472</c:v>
                </c:pt>
                <c:pt idx="16">
                  <c:v>68.337648273178004</c:v>
                </c:pt>
                <c:pt idx="17">
                  <c:v>68.074045558256842</c:v>
                </c:pt>
                <c:pt idx="18">
                  <c:v>68.06</c:v>
                </c:pt>
                <c:pt idx="19">
                  <c:v>67.372470220597862</c:v>
                </c:pt>
                <c:pt idx="20">
                  <c:v>67.365315028090251</c:v>
                </c:pt>
                <c:pt idx="21">
                  <c:v>65.648112536741095</c:v>
                </c:pt>
                <c:pt idx="22">
                  <c:v>65.488559284380784</c:v>
                </c:pt>
                <c:pt idx="23">
                  <c:v>64.582784211579096</c:v>
                </c:pt>
                <c:pt idx="24">
                  <c:v>63.061635279957571</c:v>
                </c:pt>
                <c:pt idx="25">
                  <c:v>61.986995507018996</c:v>
                </c:pt>
                <c:pt idx="26">
                  <c:v>61.664447831651508</c:v>
                </c:pt>
                <c:pt idx="27">
                  <c:v>61.27703398558188</c:v>
                </c:pt>
                <c:pt idx="28">
                  <c:v>61.190148954022682</c:v>
                </c:pt>
                <c:pt idx="29">
                  <c:v>60.662791893588384</c:v>
                </c:pt>
                <c:pt idx="30">
                  <c:v>57.05802226709492</c:v>
                </c:pt>
                <c:pt idx="31">
                  <c:v>55.636982460972455</c:v>
                </c:pt>
                <c:pt idx="32">
                  <c:v>55.426236622483763</c:v>
                </c:pt>
                <c:pt idx="33">
                  <c:v>52.617460481017929</c:v>
                </c:pt>
                <c:pt idx="34">
                  <c:v>50.560175245078071</c:v>
                </c:pt>
                <c:pt idx="35">
                  <c:v>48.695785640993606</c:v>
                </c:pt>
                <c:pt idx="36">
                  <c:v>47.9</c:v>
                </c:pt>
                <c:pt idx="37">
                  <c:v>34.311456624800577</c:v>
                </c:pt>
                <c:pt idx="38">
                  <c:v>21.358763241045118</c:v>
                </c:pt>
              </c:numCache>
            </c:numRef>
          </c:val>
        </c:ser>
        <c:ser>
          <c:idx val="1"/>
          <c:order val="2"/>
          <c:tx>
            <c:strRef>
              <c:f>'[LMF1_2_Maternal_Employment_Sep2014.xls]Chart LMF1.2.B'!$E$4</c:f>
              <c:strCache>
                <c:ptCount val="1"/>
                <c:pt idx="0">
                  <c:v>6-14 let</c:v>
                </c:pt>
              </c:strCache>
            </c:strRef>
          </c:tx>
          <c:spPr>
            <a:ln w="28575">
              <a:noFill/>
            </a:ln>
          </c:spPr>
          <c:marker>
            <c:symbol val="square"/>
            <c:size val="5"/>
            <c:spPr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  <a:prstDash val="solid"/>
              </a:ln>
            </c:spPr>
          </c:marker>
          <c:cat>
            <c:strRef>
              <c:f>'[LMF1_2_Maternal_Employment_Sep2014.xls]Chart LMF1.2.B'!$B$5:$B$43</c:f>
              <c:strCache>
                <c:ptCount val="39"/>
                <c:pt idx="0">
                  <c:v>Slovenia</c:v>
                </c:pt>
                <c:pt idx="1">
                  <c:v>Iceland</c:v>
                </c:pt>
                <c:pt idx="2">
                  <c:v>Sweden</c:v>
                </c:pt>
                <c:pt idx="3">
                  <c:v>Czech Republic</c:v>
                </c:pt>
                <c:pt idx="4">
                  <c:v>Estonia</c:v>
                </c:pt>
                <c:pt idx="5">
                  <c:v>Portugal</c:v>
                </c:pt>
                <c:pt idx="6">
                  <c:v>Denmark</c:v>
                </c:pt>
                <c:pt idx="7">
                  <c:v>Finland</c:v>
                </c:pt>
                <c:pt idx="8">
                  <c:v>Netherlands</c:v>
                </c:pt>
                <c:pt idx="9">
                  <c:v>Cyprus (5,6)</c:v>
                </c:pt>
                <c:pt idx="10">
                  <c:v>United States</c:v>
                </c:pt>
                <c:pt idx="11">
                  <c:v>Belgium</c:v>
                </c:pt>
                <c:pt idx="12">
                  <c:v>Canada</c:v>
                </c:pt>
                <c:pt idx="13">
                  <c:v>Romania</c:v>
                </c:pt>
                <c:pt idx="14">
                  <c:v>France</c:v>
                </c:pt>
                <c:pt idx="15">
                  <c:v>Mexico</c:v>
                </c:pt>
                <c:pt idx="16">
                  <c:v>Latvia</c:v>
                </c:pt>
                <c:pt idx="17">
                  <c:v>Austria</c:v>
                </c:pt>
                <c:pt idx="18">
                  <c:v>Israel (7)</c:v>
                </c:pt>
                <c:pt idx="19">
                  <c:v>Poland</c:v>
                </c:pt>
                <c:pt idx="20">
                  <c:v>Bulgaria</c:v>
                </c:pt>
                <c:pt idx="21">
                  <c:v>OECD average</c:v>
                </c:pt>
                <c:pt idx="22">
                  <c:v>Germany</c:v>
                </c:pt>
                <c:pt idx="23">
                  <c:v>Lithuania</c:v>
                </c:pt>
                <c:pt idx="24">
                  <c:v>Slovakia</c:v>
                </c:pt>
                <c:pt idx="25">
                  <c:v>Hungary</c:v>
                </c:pt>
                <c:pt idx="26">
                  <c:v>Switzerland</c:v>
                </c:pt>
                <c:pt idx="27">
                  <c:v>New Zealand</c:v>
                </c:pt>
                <c:pt idx="28">
                  <c:v>United Kingdom</c:v>
                </c:pt>
                <c:pt idx="29">
                  <c:v>Chile</c:v>
                </c:pt>
                <c:pt idx="30">
                  <c:v>Spain</c:v>
                </c:pt>
                <c:pt idx="31">
                  <c:v>Luxembourg</c:v>
                </c:pt>
                <c:pt idx="32">
                  <c:v>Greece</c:v>
                </c:pt>
                <c:pt idx="33">
                  <c:v>Ireland</c:v>
                </c:pt>
                <c:pt idx="34">
                  <c:v>Italy</c:v>
                </c:pt>
                <c:pt idx="35">
                  <c:v>Australia</c:v>
                </c:pt>
                <c:pt idx="36">
                  <c:v>Japan</c:v>
                </c:pt>
                <c:pt idx="37">
                  <c:v>Malta</c:v>
                </c:pt>
                <c:pt idx="38">
                  <c:v>Turkey</c:v>
                </c:pt>
              </c:strCache>
            </c:strRef>
          </c:cat>
          <c:val>
            <c:numRef>
              <c:f>'[LMF1_2_Maternal_Employment_Sep2014.xls]Chart LMF1.2.B'!$E$5:$E$43</c:f>
              <c:numCache>
                <c:formatCode>0.00</c:formatCode>
                <c:ptCount val="39"/>
                <c:pt idx="0">
                  <c:v>87.265395588246804</c:v>
                </c:pt>
                <c:pt idx="1">
                  <c:v>86.5</c:v>
                </c:pt>
                <c:pt idx="2">
                  <c:v>76.099999999999994</c:v>
                </c:pt>
                <c:pt idx="3">
                  <c:v>88.842572590923538</c:v>
                </c:pt>
                <c:pt idx="4">
                  <c:v>85.375496418219939</c:v>
                </c:pt>
                <c:pt idx="5">
                  <c:v>75.941463692536928</c:v>
                </c:pt>
                <c:pt idx="6">
                  <c:v>77.5</c:v>
                </c:pt>
                <c:pt idx="7">
                  <c:v>76.042017981793137</c:v>
                </c:pt>
                <c:pt idx="8">
                  <c:v>76.66718312011092</c:v>
                </c:pt>
                <c:pt idx="9">
                  <c:v>73.464680734858334</c:v>
                </c:pt>
                <c:pt idx="10">
                  <c:v>69.02</c:v>
                </c:pt>
                <c:pt idx="11">
                  <c:v>77.212438838577796</c:v>
                </c:pt>
                <c:pt idx="12">
                  <c:v>78.760000000000005</c:v>
                </c:pt>
                <c:pt idx="13">
                  <c:v>68.785023594931914</c:v>
                </c:pt>
                <c:pt idx="14">
                  <c:v>79.41465204202602</c:v>
                </c:pt>
                <c:pt idx="15">
                  <c:v>93.465340178947457</c:v>
                </c:pt>
                <c:pt idx="16">
                  <c:v>79.295257300716187</c:v>
                </c:pt>
                <c:pt idx="17">
                  <c:v>82.105743713011464</c:v>
                </c:pt>
                <c:pt idx="18">
                  <c:v>68.61</c:v>
                </c:pt>
                <c:pt idx="19">
                  <c:v>74.077002061171854</c:v>
                </c:pt>
                <c:pt idx="20">
                  <c:v>76.925503909505252</c:v>
                </c:pt>
                <c:pt idx="21">
                  <c:v>72.576708950369849</c:v>
                </c:pt>
                <c:pt idx="22">
                  <c:v>73.014984505333487</c:v>
                </c:pt>
                <c:pt idx="23">
                  <c:v>78.411962830022532</c:v>
                </c:pt>
                <c:pt idx="24">
                  <c:v>79.051233705366926</c:v>
                </c:pt>
                <c:pt idx="25">
                  <c:v>71.386399900607444</c:v>
                </c:pt>
                <c:pt idx="26">
                  <c:v>76.959731543624144</c:v>
                </c:pt>
                <c:pt idx="27">
                  <c:v>78.038194444444443</c:v>
                </c:pt>
                <c:pt idx="28">
                  <c:v>72.620752659707378</c:v>
                </c:pt>
                <c:pt idx="29">
                  <c:v>70.877844504161118</c:v>
                </c:pt>
                <c:pt idx="30">
                  <c:v>60.670718887220332</c:v>
                </c:pt>
                <c:pt idx="31">
                  <c:v>69.415984497688214</c:v>
                </c:pt>
                <c:pt idx="32">
                  <c:v>61.205455950089899</c:v>
                </c:pt>
                <c:pt idx="33">
                  <c:v>60.027170380846712</c:v>
                </c:pt>
                <c:pt idx="34">
                  <c:v>56.603696454365078</c:v>
                </c:pt>
                <c:pt idx="35">
                  <c:v>73.91612201846668</c:v>
                </c:pt>
                <c:pt idx="36">
                  <c:v>65.900000000000006</c:v>
                </c:pt>
                <c:pt idx="37">
                  <c:v>35.617615303903527</c:v>
                </c:pt>
                <c:pt idx="38">
                  <c:v>24.166713830726735</c:v>
                </c:pt>
              </c:numCache>
            </c:numRef>
          </c:val>
        </c:ser>
        <c:dLbls/>
        <c:dropLines>
          <c:spPr>
            <a:ln w="3175">
              <a:solidFill>
                <a:srgbClr val="FF0000"/>
              </a:solidFill>
              <a:prstDash val="lgDashDotDot"/>
            </a:ln>
          </c:spPr>
        </c:dropLines>
        <c:marker val="1"/>
        <c:axId val="137033216"/>
        <c:axId val="137034752"/>
      </c:lineChart>
      <c:catAx>
        <c:axId val="137033216"/>
        <c:scaling>
          <c:orientation val="minMax"/>
        </c:scaling>
        <c:axPos val="b"/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cs-CZ"/>
          </a:p>
        </c:txPr>
        <c:crossAx val="137034752"/>
        <c:crosses val="autoZero"/>
        <c:auto val="1"/>
        <c:lblAlgn val="ctr"/>
        <c:lblOffset val="100"/>
        <c:tickLblSkip val="1"/>
        <c:tickMarkSkip val="1"/>
      </c:catAx>
      <c:valAx>
        <c:axId val="137034752"/>
        <c:scaling>
          <c:orientation val="minMax"/>
        </c:scaling>
        <c:axPos val="l"/>
        <c:majorGridlines>
          <c:spPr>
            <a:ln w="3175">
              <a:solidFill>
                <a:schemeClr val="bg1"/>
              </a:solidFill>
              <a:prstDash val="solid"/>
            </a:ln>
          </c:spPr>
        </c:majorGridlines>
        <c:numFmt formatCode="0" sourceLinked="0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cs-CZ"/>
          </a:p>
        </c:txPr>
        <c:crossAx val="137033216"/>
        <c:crosses val="autoZero"/>
        <c:crossBetween val="between"/>
        <c:majorUnit val="20"/>
      </c:valAx>
      <c:spPr>
        <a:noFill/>
        <a:ln w="25400">
          <a:solidFill>
            <a:schemeClr val="bg1">
              <a:lumMod val="50000"/>
            </a:schemeClr>
          </a:solidFill>
        </a:ln>
      </c:spPr>
    </c:plotArea>
    <c:legend>
      <c:legendPos val="t"/>
      <c:layout>
        <c:manualLayout>
          <c:xMode val="edge"/>
          <c:yMode val="edge"/>
          <c:x val="0.23434984689413826"/>
          <c:y val="4.1066594616849375E-2"/>
          <c:w val="0.57784913604549459"/>
          <c:h val="6.0606247748443233E-2"/>
        </c:manualLayout>
      </c:layout>
      <c:spPr>
        <a:noFill/>
        <a:ln w="25400">
          <a:noFill/>
        </a:ln>
      </c:spPr>
      <c:txPr>
        <a:bodyPr/>
        <a:lstStyle/>
        <a:p>
          <a:pPr>
            <a:defRPr sz="11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cs-CZ"/>
        </a:p>
      </c:txPr>
    </c:legend>
    <c:plotVisOnly val="1"/>
    <c:dispBlanksAs val="gap"/>
  </c:chart>
  <c:spPr>
    <a:solidFill>
      <a:schemeClr val="bg1"/>
    </a:solidFill>
    <a:ln w="9525">
      <a:noFill/>
    </a:ln>
  </c:spPr>
  <c:txPr>
    <a:bodyPr/>
    <a:lstStyle/>
    <a:p>
      <a:pPr>
        <a:defRPr sz="95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cs-CZ"/>
    </a:p>
  </c:txPr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</cdr:x>
      <cdr:y>0.42188</cdr:y>
    </cdr:from>
    <cdr:to>
      <cdr:x>0.40833</cdr:x>
      <cdr:y>0.53125</cdr:y>
    </cdr:to>
    <cdr:sp macro="" textlink="">
      <cdr:nvSpPr>
        <cdr:cNvPr id="2" name="Šipka nahoru 1"/>
        <cdr:cNvSpPr/>
      </cdr:nvSpPr>
      <cdr:spPr>
        <a:xfrm xmlns:a="http://schemas.openxmlformats.org/drawingml/2006/main">
          <a:off x="3456384" y="1944216"/>
          <a:ext cx="72008" cy="504056"/>
        </a:xfrm>
        <a:prstGeom xmlns:a="http://schemas.openxmlformats.org/drawingml/2006/main" prst="up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cs-CZ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E3AE43-9A49-4FCC-9C33-23C3850A2EDD}" type="datetimeFigureOut">
              <a:rPr lang="cs-CZ" smtClean="0"/>
              <a:pPr/>
              <a:t>5.2.2015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6AF8E5-FCC6-4B1D-BCEF-D80B4185D72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58326373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246CDF-493B-4CFD-8B09-B59E65DE614D}" type="datetimeFigureOut">
              <a:rPr lang="cs-CZ" smtClean="0"/>
              <a:pPr/>
              <a:t>5.2.2015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8D77E7-6591-4DED-A625-E3E70CE7EB6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58218637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Pár slov o projektu. Inspirace</a:t>
            </a:r>
            <a:r>
              <a:rPr lang="cs-CZ" baseline="0" dirty="0" smtClean="0"/>
              <a:t> Francií – systéme nerodinné péče – komplexní přehledný, ruku v ruce s nastavením rodičovské dovolené, výzkum – zjistit situaci, plus názor na inovace, zde spíše názory na stávající systém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9585327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9169174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31863" y="741363"/>
            <a:ext cx="4933950" cy="370205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58CA9F4-F5D4-476A-A676-F677794F8350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9993362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1918671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0001138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4349766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Do 3 let rodič, pak čím</a:t>
            </a:r>
            <a:r>
              <a:rPr lang="cs-CZ" baseline="0" dirty="0" smtClean="0"/>
              <a:t> dál tím méně, mezi 2 a 3 – čtvrtina ne – z toho většina prarodiče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5608415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3459081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030682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Kromě </a:t>
            </a:r>
            <a:r>
              <a:rPr lang="cs-CZ" dirty="0" err="1" smtClean="0"/>
              <a:t>mš</a:t>
            </a:r>
            <a:r>
              <a:rPr lang="cs-CZ" dirty="0" smtClean="0"/>
              <a:t>, které na dobré</a:t>
            </a:r>
            <a:r>
              <a:rPr lang="cs-CZ" baseline="0" dirty="0" smtClean="0"/>
              <a:t> úrovni, systém méně komplexní, nemá jednotná pravidla jako ve Francii, kde jednotlivé typy zařízení definované zákonem, včetně jejich parametrů, podmínek pro získání akreditace a </a:t>
            </a:r>
            <a:r>
              <a:rPr lang="cs-CZ" baseline="0" dirty="0" err="1" smtClean="0"/>
              <a:t>fin</a:t>
            </a:r>
            <a:r>
              <a:rPr lang="cs-CZ" baseline="0" dirty="0" smtClean="0"/>
              <a:t>. Podpory, s tím spojena kontrola.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41341444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833D9-841F-4BE1-ADD4-9432CCD51B50}" type="datetime1">
              <a:rPr lang="cs-CZ" smtClean="0"/>
              <a:pPr/>
              <a:t>5.2.2015</a:t>
            </a:fld>
            <a:endParaRPr lang="cs-CZ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96634-5665-49EE-9220-06D97134063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9A2EF-36FD-4BF7-A84F-6EB666878CFE}" type="datetime1">
              <a:rPr lang="cs-CZ" smtClean="0"/>
              <a:pPr/>
              <a:t>5.2.2015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96634-5665-49EE-9220-06D97134063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591E4-5EFE-47CF-87F6-B29075823691}" type="datetime1">
              <a:rPr lang="cs-CZ" smtClean="0"/>
              <a:pPr/>
              <a:t>5.2.2015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96634-5665-49EE-9220-06D97134063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D1071-37E2-44C9-A7EE-27656232D32C}" type="datetime1">
              <a:rPr lang="cs-CZ" smtClean="0"/>
              <a:pPr/>
              <a:t>5.2.2015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96634-5665-49EE-9220-06D97134063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1FC0A-3DCF-4851-BD71-F7710CE9BA54}" type="datetime1">
              <a:rPr lang="cs-CZ" smtClean="0"/>
              <a:pPr/>
              <a:t>5.2.2015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96634-5665-49EE-9220-06D97134063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2475D-F485-47B4-A22C-BB791B39B06E}" type="datetime1">
              <a:rPr lang="cs-CZ" smtClean="0"/>
              <a:pPr/>
              <a:t>5.2.2015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96634-5665-49EE-9220-06D97134063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F3258-DFFA-4B6C-9925-7E2BA725C488}" type="datetime1">
              <a:rPr lang="cs-CZ" smtClean="0"/>
              <a:pPr/>
              <a:t>5.2.2015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96634-5665-49EE-9220-06D97134063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9CDCD-9A61-4E45-B362-1263EAF3AB56}" type="datetime1">
              <a:rPr lang="cs-CZ" smtClean="0"/>
              <a:pPr/>
              <a:t>5.2.2015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96634-5665-49EE-9220-06D97134063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AFD88-944B-4C6D-9A55-26A441514349}" type="datetime1">
              <a:rPr lang="cs-CZ" smtClean="0"/>
              <a:pPr/>
              <a:t>5.2.2015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96634-5665-49EE-9220-06D97134063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0BFEC-3E49-4AEA-956B-D8E8CA77E9D5}" type="datetime1">
              <a:rPr lang="cs-CZ" smtClean="0"/>
              <a:pPr/>
              <a:t>5.2.2015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96634-5665-49EE-9220-06D97134063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BB05-546F-45BE-8FA0-690A4AFE5E62}" type="datetime1">
              <a:rPr lang="cs-CZ" smtClean="0"/>
              <a:pPr/>
              <a:t>5.2.2015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0D96634-5665-49EE-9220-06D97134063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5EEB68-1B92-4296-92EE-C1D96B7F0CC9}" type="datetime1">
              <a:rPr lang="cs-CZ" smtClean="0"/>
              <a:pPr/>
              <a:t>5.2.2015</a:t>
            </a:fld>
            <a:endParaRPr lang="cs-CZ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0D96634-5665-49EE-9220-06D971340638}" type="slidenum">
              <a:rPr lang="cs-CZ" smtClean="0"/>
              <a:pPr/>
              <a:t>‹#›</a:t>
            </a:fld>
            <a:endParaRPr lang="cs-CZ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79512" y="5636422"/>
            <a:ext cx="8064896" cy="910952"/>
          </a:xfrm>
        </p:spPr>
        <p:txBody>
          <a:bodyPr>
            <a:normAutofit fontScale="55000" lnSpcReduction="20000"/>
          </a:bodyPr>
          <a:lstStyle/>
          <a:p>
            <a:pPr algn="l"/>
            <a:r>
              <a:rPr lang="cs-CZ" b="1" dirty="0" smtClean="0"/>
              <a:t>Konference </a:t>
            </a:r>
          </a:p>
          <a:p>
            <a:pPr algn="l"/>
            <a:r>
              <a:rPr lang="cs-CZ" b="1" dirty="0" smtClean="0">
                <a:solidFill>
                  <a:schemeClr val="accent4"/>
                </a:solidFill>
              </a:rPr>
              <a:t>SLAĎOVÁNÍ </a:t>
            </a:r>
            <a:r>
              <a:rPr lang="cs-CZ" b="1" dirty="0">
                <a:solidFill>
                  <a:schemeClr val="accent4"/>
                </a:solidFill>
              </a:rPr>
              <a:t>PRACOVNÍHO, RODINNÉHO A SOUKROMÉHO ŽIVOTA: VÝZVA SOUČASNOSTI</a:t>
            </a:r>
            <a:r>
              <a:rPr lang="cs-CZ" b="1" dirty="0"/>
              <a:t> </a:t>
            </a:r>
            <a:endParaRPr lang="cs-CZ" dirty="0"/>
          </a:p>
          <a:p>
            <a:pPr algn="l"/>
            <a:r>
              <a:rPr lang="cs-CZ" b="1" dirty="0"/>
              <a:t>3. února 2015 </a:t>
            </a:r>
            <a:endParaRPr lang="cs-CZ" b="1" dirty="0" smtClean="0"/>
          </a:p>
          <a:p>
            <a:pPr algn="l"/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08104" y="127269"/>
            <a:ext cx="3474720" cy="355092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4032448" cy="609630"/>
          </a:xfrm>
          <a:prstGeom prst="rect">
            <a:avLst/>
          </a:prstGeom>
        </p:spPr>
      </p:pic>
      <p:sp>
        <p:nvSpPr>
          <p:cNvPr id="10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23528" y="1124744"/>
            <a:ext cx="8588375" cy="3672408"/>
          </a:xfrm>
          <a:ln>
            <a:noFill/>
          </a:ln>
        </p:spPr>
        <p:txBody>
          <a:bodyPr>
            <a:normAutofit/>
          </a:bodyPr>
          <a:lstStyle/>
          <a:p>
            <a:pPr algn="ctr" eaLnBrk="1" hangingPunct="1"/>
            <a:r>
              <a:rPr lang="cs-CZ" dirty="0">
                <a:solidFill>
                  <a:schemeClr val="accent4"/>
                </a:solidFill>
                <a:latin typeface="+mn-lt"/>
              </a:rPr>
              <a:t>T</a:t>
            </a:r>
            <a:r>
              <a:rPr lang="cs-CZ" b="1" i="0" dirty="0" smtClean="0">
                <a:solidFill>
                  <a:schemeClr val="accent4"/>
                </a:solidFill>
                <a:latin typeface="+mn-lt"/>
              </a:rPr>
              <a:t>eorie a praxe mateřské a rodičovské dovolené </a:t>
            </a:r>
            <a:br>
              <a:rPr lang="cs-CZ" b="1" i="0" dirty="0" smtClean="0">
                <a:solidFill>
                  <a:schemeClr val="accent4"/>
                </a:solidFill>
                <a:latin typeface="+mn-lt"/>
              </a:rPr>
            </a:br>
            <a:r>
              <a:rPr lang="cs-CZ" sz="3600" b="0" i="0" dirty="0" smtClean="0">
                <a:solidFill>
                  <a:schemeClr val="accent4"/>
                </a:solidFill>
                <a:latin typeface="+mn-lt"/>
              </a:rPr>
              <a:t>ČR, Francie</a:t>
            </a:r>
            <a:r>
              <a:rPr lang="cs-CZ" b="1" i="0" dirty="0" smtClean="0">
                <a:solidFill>
                  <a:schemeClr val="accent4"/>
                </a:solidFill>
                <a:latin typeface="+mn-lt"/>
              </a:rPr>
              <a:t/>
            </a:r>
            <a:br>
              <a:rPr lang="cs-CZ" b="1" i="0" dirty="0" smtClean="0">
                <a:solidFill>
                  <a:schemeClr val="accent4"/>
                </a:solidFill>
                <a:latin typeface="+mn-lt"/>
              </a:rPr>
            </a:br>
            <a:endParaRPr lang="cs-CZ" b="1" i="0" dirty="0">
              <a:solidFill>
                <a:schemeClr val="accent4"/>
              </a:solidFill>
              <a:latin typeface="+mn-lt"/>
            </a:endParaRPr>
          </a:p>
          <a:p>
            <a:pPr marL="0" indent="0" algn="ctr">
              <a:buNone/>
            </a:pPr>
            <a:r>
              <a:rPr lang="cs-CZ" sz="2400" b="1" dirty="0">
                <a:solidFill>
                  <a:schemeClr val="accent4"/>
                </a:solidFill>
                <a:latin typeface="+mn-lt"/>
              </a:rPr>
              <a:t>Jana </a:t>
            </a:r>
            <a:r>
              <a:rPr lang="cs-CZ" sz="2400" b="1" dirty="0" err="1">
                <a:solidFill>
                  <a:schemeClr val="accent4"/>
                </a:solidFill>
                <a:latin typeface="+mn-lt"/>
              </a:rPr>
              <a:t>Paloncyová</a:t>
            </a:r>
            <a:endParaRPr lang="cs-CZ" sz="2400" b="1" dirty="0">
              <a:solidFill>
                <a:schemeClr val="accent4"/>
              </a:solidFill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74712" y="6091898"/>
            <a:ext cx="1008112" cy="577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99172" y="6073896"/>
            <a:ext cx="613466" cy="613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61453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556792"/>
            <a:ext cx="7200840" cy="421039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</p:pic>
      <p:sp>
        <p:nvSpPr>
          <p:cNvPr id="4" name="Zaoblený obdélník 3"/>
          <p:cNvSpPr/>
          <p:nvPr/>
        </p:nvSpPr>
        <p:spPr>
          <a:xfrm>
            <a:off x="539552" y="548681"/>
            <a:ext cx="8352928" cy="865684"/>
          </a:xfrm>
          <a:prstGeom prst="roundRect">
            <a:avLst/>
          </a:prstGeom>
        </p:spPr>
        <p:txBody>
          <a:bodyPr vert="horz" lIns="0" rIns="0" bIns="0" anchor="b">
            <a:noAutofit/>
          </a:bodyPr>
          <a:lstStyle/>
          <a:p>
            <a:pPr algn="ctr">
              <a:spcBef>
                <a:spcPct val="0"/>
              </a:spcBef>
            </a:pPr>
            <a:r>
              <a:rPr lang="cs-CZ" sz="4000" b="1" dirty="0" smtClean="0">
                <a:solidFill>
                  <a:srgbClr val="002060"/>
                </a:solidFill>
                <a:ea typeface="+mj-ea"/>
                <a:cs typeface="+mj-cs"/>
              </a:rPr>
              <a:t>Francie – kolektivní péče</a:t>
            </a:r>
            <a:endParaRPr lang="cs-CZ" sz="4000" b="1" dirty="0">
              <a:solidFill>
                <a:srgbClr val="002060"/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8616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227948" y="666272"/>
            <a:ext cx="8736540" cy="931608"/>
          </a:xfrm>
          <a:prstGeom prst="roundRect">
            <a:avLst/>
          </a:prstGeom>
        </p:spPr>
        <p:txBody>
          <a:bodyPr vert="horz" lIns="0" rIns="0" bIns="0" anchor="b">
            <a:noAutofit/>
          </a:bodyPr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+mn-lt"/>
                <a:ea typeface="+mj-ea"/>
                <a:cs typeface="+mj-cs"/>
              </a:rPr>
              <a:t>Česká</a:t>
            </a:r>
            <a:r>
              <a:rPr lang="en-US" sz="4000" b="1" dirty="0" smtClean="0">
                <a:solidFill>
                  <a:srgbClr val="002060"/>
                </a:solidFill>
                <a:latin typeface="+mn-lt"/>
                <a:ea typeface="+mj-ea"/>
                <a:cs typeface="+mj-cs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+mn-lt"/>
                <a:ea typeface="+mj-ea"/>
                <a:cs typeface="+mj-cs"/>
              </a:rPr>
              <a:t>republika</a:t>
            </a:r>
            <a:r>
              <a:rPr lang="cs-CZ" sz="4000" b="1" dirty="0" smtClean="0">
                <a:solidFill>
                  <a:srgbClr val="002060"/>
                </a:solidFill>
                <a:latin typeface="+mn-lt"/>
                <a:ea typeface="+mj-ea"/>
                <a:cs typeface="+mj-cs"/>
              </a:rPr>
              <a:t> – individuální péče</a:t>
            </a:r>
            <a:endParaRPr lang="cs-CZ" sz="4000" b="1" dirty="0">
              <a:solidFill>
                <a:srgbClr val="002060"/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8" name="Zaoblený obdélník 21"/>
          <p:cNvSpPr>
            <a:spLocks/>
          </p:cNvSpPr>
          <p:nvPr/>
        </p:nvSpPr>
        <p:spPr bwMode="auto">
          <a:xfrm>
            <a:off x="1115616" y="2003946"/>
            <a:ext cx="2376264" cy="1271770"/>
          </a:xfrm>
          <a:prstGeom prst="roundRect">
            <a:avLst>
              <a:gd name="adj" fmla="val 16667"/>
            </a:avLst>
          </a:prstGeom>
          <a:solidFill>
            <a:schemeClr val="accent5">
              <a:lumMod val="10000"/>
              <a:lumOff val="90000"/>
            </a:schemeClr>
          </a:solidFill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Rodičovská péče </a:t>
            </a:r>
            <a:endParaRPr kumimoji="0" lang="cs-CZ" altLang="cs-CZ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(mateřská, rodičovská dovolená, rodič v domácnosti)</a:t>
            </a:r>
            <a:endParaRPr kumimoji="0" lang="cs-CZ" altLang="cs-CZ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9" name="Zaoblený obdélník 20"/>
          <p:cNvSpPr>
            <a:spLocks/>
          </p:cNvSpPr>
          <p:nvPr/>
        </p:nvSpPr>
        <p:spPr bwMode="auto">
          <a:xfrm>
            <a:off x="4781550" y="2113129"/>
            <a:ext cx="2382738" cy="965200"/>
          </a:xfrm>
          <a:prstGeom prst="roundRect">
            <a:avLst>
              <a:gd name="adj" fmla="val 16667"/>
            </a:avLst>
          </a:prstGeom>
          <a:solidFill>
            <a:schemeClr val="accent5">
              <a:lumMod val="10000"/>
              <a:lumOff val="90000"/>
            </a:schemeClr>
          </a:solidFill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cs-CZ" altLang="cs-CZ" sz="1400" b="1" dirty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Neformální (neprofesionální) péče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cs-CZ" altLang="cs-CZ" sz="1400" b="1" dirty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(příbuzní, přátelé apod.)</a:t>
            </a:r>
          </a:p>
        </p:txBody>
      </p:sp>
      <p:sp>
        <p:nvSpPr>
          <p:cNvPr id="10" name="Zaoblený obdélník 25"/>
          <p:cNvSpPr>
            <a:spLocks/>
          </p:cNvSpPr>
          <p:nvPr/>
        </p:nvSpPr>
        <p:spPr bwMode="auto">
          <a:xfrm>
            <a:off x="3830565" y="3597698"/>
            <a:ext cx="2325611" cy="2639614"/>
          </a:xfrm>
          <a:prstGeom prst="roundRect">
            <a:avLst>
              <a:gd name="adj" fmla="val 16231"/>
            </a:avLst>
          </a:prstGeom>
          <a:solidFill>
            <a:schemeClr val="accent5">
              <a:lumMod val="10000"/>
              <a:lumOff val="90000"/>
            </a:schemeClr>
          </a:solidFill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cs-CZ" altLang="cs-CZ" sz="1400" b="1" dirty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Ziskové formy péče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cs-CZ" altLang="cs-CZ" sz="1400" b="1" dirty="0">
              <a:solidFill>
                <a:srgbClr val="000000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1" name="Zaoblený obdélník 24"/>
          <p:cNvSpPr>
            <a:spLocks/>
          </p:cNvSpPr>
          <p:nvPr/>
        </p:nvSpPr>
        <p:spPr bwMode="auto">
          <a:xfrm>
            <a:off x="4129596" y="5207878"/>
            <a:ext cx="1804646" cy="9271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cs-CZ" altLang="cs-CZ" sz="140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Vázaná živnost „Péče o děti do tří let věku v denním režimu“</a:t>
            </a:r>
          </a:p>
        </p:txBody>
      </p:sp>
      <p:sp>
        <p:nvSpPr>
          <p:cNvPr id="12" name="Zaoblený obdélník 23"/>
          <p:cNvSpPr>
            <a:spLocks/>
          </p:cNvSpPr>
          <p:nvPr/>
        </p:nvSpPr>
        <p:spPr bwMode="auto">
          <a:xfrm>
            <a:off x="4203827" y="4154227"/>
            <a:ext cx="1656184" cy="88265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Volná živnost „Poskytování služeb pro rodinu a domácnost“</a:t>
            </a:r>
            <a:endParaRPr kumimoji="0" lang="cs-CZ" altLang="cs-CZ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3" name="Zaoblený obdélník 28"/>
          <p:cNvSpPr>
            <a:spLocks/>
          </p:cNvSpPr>
          <p:nvPr/>
        </p:nvSpPr>
        <p:spPr bwMode="auto">
          <a:xfrm>
            <a:off x="6732240" y="4221088"/>
            <a:ext cx="1575048" cy="1016000"/>
          </a:xfrm>
          <a:prstGeom prst="roundRect">
            <a:avLst>
              <a:gd name="adj" fmla="val 16667"/>
            </a:avLst>
          </a:prstGeom>
          <a:solidFill>
            <a:schemeClr val="accent5">
              <a:lumMod val="10000"/>
              <a:lumOff val="90000"/>
            </a:schemeClr>
          </a:solidFill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cs-CZ" altLang="cs-CZ" sz="1400" b="1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Šedá ekonomika – práce na černo</a:t>
            </a:r>
          </a:p>
        </p:txBody>
      </p:sp>
      <p:sp>
        <p:nvSpPr>
          <p:cNvPr id="14" name="Zaoblený obdélník 27"/>
          <p:cNvSpPr>
            <a:spLocks/>
          </p:cNvSpPr>
          <p:nvPr/>
        </p:nvSpPr>
        <p:spPr bwMode="auto">
          <a:xfrm>
            <a:off x="969074" y="4365104"/>
            <a:ext cx="1874734" cy="1343546"/>
          </a:xfrm>
          <a:prstGeom prst="roundRect">
            <a:avLst>
              <a:gd name="adj" fmla="val 16667"/>
            </a:avLst>
          </a:prstGeom>
          <a:solidFill>
            <a:schemeClr val="accent5">
              <a:lumMod val="10000"/>
              <a:lumOff val="90000"/>
            </a:schemeClr>
          </a:solidFill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cs-CZ" altLang="cs-CZ" sz="1400" b="1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Neziskové formy péče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cs-CZ" altLang="cs-CZ" sz="1400" b="1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v souladu s obecnými právními předpisy</a:t>
            </a:r>
          </a:p>
        </p:txBody>
      </p:sp>
      <p:sp>
        <p:nvSpPr>
          <p:cNvPr id="15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6" name="Rectangle 14"/>
          <p:cNvSpPr>
            <a:spLocks noChangeArrowheads="1"/>
          </p:cNvSpPr>
          <p:nvPr/>
        </p:nvSpPr>
        <p:spPr bwMode="auto">
          <a:xfrm>
            <a:off x="0" y="239524"/>
            <a:ext cx="227948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r>
              <a:rPr kumimoji="0" lang="cs-CZ" altLang="cs-CZ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cs-CZ" altLang="cs-CZ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r>
              <a:rPr kumimoji="0" lang="cs-CZ" altLang="cs-CZ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cs-CZ" altLang="cs-CZ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7"/>
          <p:cNvSpPr>
            <a:spLocks noChangeArrowheads="1"/>
          </p:cNvSpPr>
          <p:nvPr/>
        </p:nvSpPr>
        <p:spPr bwMode="auto">
          <a:xfrm>
            <a:off x="0" y="914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Zástupný symbol pro obsah 17" descr="MC900015909[1]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84368" y="1556792"/>
            <a:ext cx="792088" cy="5563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427131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  <a:prstGeom prst="roundRect">
            <a:avLst/>
          </a:prstGeom>
        </p:spPr>
        <p:txBody>
          <a:bodyPr vert="horz" lIns="0" rIns="0" bIns="0" anchor="b">
            <a:noAutofit/>
          </a:bodyPr>
          <a:lstStyle/>
          <a:p>
            <a:pPr algn="ctr">
              <a:spcBef>
                <a:spcPct val="0"/>
              </a:spcBef>
            </a:pPr>
            <a:r>
              <a:rPr lang="cs-CZ" sz="4000" b="1" dirty="0" smtClean="0">
                <a:solidFill>
                  <a:srgbClr val="002060"/>
                </a:solidFill>
                <a:latin typeface="+mn-lt"/>
                <a:ea typeface="+mj-ea"/>
                <a:cs typeface="+mj-cs"/>
              </a:rPr>
              <a:t>Francie – individuální péče</a:t>
            </a:r>
            <a:endParaRPr lang="cs-CZ" sz="4000" b="1" dirty="0">
              <a:solidFill>
                <a:srgbClr val="002060"/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8" name="Zaoblený obdélník 7"/>
          <p:cNvSpPr>
            <a:spLocks/>
          </p:cNvSpPr>
          <p:nvPr/>
        </p:nvSpPr>
        <p:spPr>
          <a:xfrm>
            <a:off x="5220072" y="2036638"/>
            <a:ext cx="2520280" cy="1856442"/>
          </a:xfrm>
          <a:prstGeom prst="roundRect">
            <a:avLst/>
          </a:prstGeom>
          <a:solidFill>
            <a:schemeClr val="accent4">
              <a:lumMod val="10000"/>
              <a:lumOff val="9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cs-CZ" sz="1400" b="1">
                <a:solidFill>
                  <a:srgbClr val="000000"/>
                </a:solidFill>
                <a:effectLst/>
                <a:ea typeface="Calibri"/>
                <a:cs typeface="Times New Roman"/>
              </a:rPr>
              <a:t>Mateřská asistentka</a:t>
            </a:r>
            <a:endParaRPr lang="cs-CZ" sz="1400">
              <a:solidFill>
                <a:srgbClr val="000000"/>
              </a:solidFill>
              <a:effectLst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cs-CZ" sz="1400">
                <a:solidFill>
                  <a:srgbClr val="000000"/>
                </a:solidFill>
                <a:effectLst/>
                <a:ea typeface="Calibri"/>
                <a:cs typeface="Times New Roman"/>
              </a:rPr>
              <a:t>akreditace, péče v její domácnosti, nikoli rodiny, příspěvky a daňová zvýhodnění pro ni i pro rodiče</a:t>
            </a:r>
          </a:p>
        </p:txBody>
      </p:sp>
      <p:sp>
        <p:nvSpPr>
          <p:cNvPr id="9" name="Zaoblený obdélník 8"/>
          <p:cNvSpPr>
            <a:spLocks/>
          </p:cNvSpPr>
          <p:nvPr/>
        </p:nvSpPr>
        <p:spPr>
          <a:xfrm>
            <a:off x="1259632" y="3130657"/>
            <a:ext cx="2288283" cy="1482098"/>
          </a:xfrm>
          <a:prstGeom prst="roundRect">
            <a:avLst/>
          </a:prstGeom>
          <a:solidFill>
            <a:schemeClr val="accent4">
              <a:lumMod val="10000"/>
              <a:lumOff val="9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lang="cs-CZ" sz="1400" b="1" dirty="0">
                <a:solidFill>
                  <a:srgbClr val="000000"/>
                </a:solidFill>
                <a:effectLst/>
                <a:ea typeface="Calibri"/>
                <a:cs typeface="Times New Roman"/>
              </a:rPr>
              <a:t>Rodičovská péče </a:t>
            </a:r>
            <a:endParaRPr lang="cs-CZ" sz="1400" dirty="0">
              <a:solidFill>
                <a:srgbClr val="000000"/>
              </a:solidFill>
              <a:effectLst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cs-CZ" sz="1400" dirty="0">
                <a:solidFill>
                  <a:srgbClr val="000000"/>
                </a:solidFill>
                <a:effectLst/>
                <a:ea typeface="Calibri"/>
                <a:cs typeface="Times New Roman"/>
              </a:rPr>
              <a:t>(mateřská, rodičovská dovolená, rodič v domácnosti)</a:t>
            </a:r>
          </a:p>
        </p:txBody>
      </p:sp>
      <p:sp>
        <p:nvSpPr>
          <p:cNvPr id="10" name="Zaoblený obdélník 9"/>
          <p:cNvSpPr>
            <a:spLocks/>
          </p:cNvSpPr>
          <p:nvPr/>
        </p:nvSpPr>
        <p:spPr>
          <a:xfrm>
            <a:off x="5220072" y="4236908"/>
            <a:ext cx="2304256" cy="1577712"/>
          </a:xfrm>
          <a:prstGeom prst="roundRect">
            <a:avLst/>
          </a:prstGeom>
          <a:solidFill>
            <a:schemeClr val="accent4">
              <a:lumMod val="10000"/>
              <a:lumOff val="9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cs-CZ" sz="1400" b="1">
                <a:solidFill>
                  <a:srgbClr val="000000"/>
                </a:solidFill>
                <a:effectLst/>
                <a:ea typeface="Calibri"/>
                <a:cs typeface="Times New Roman"/>
              </a:rPr>
              <a:t>Chůvy bez akreditace</a:t>
            </a:r>
            <a:endParaRPr lang="cs-CZ" sz="1400">
              <a:solidFill>
                <a:srgbClr val="000000"/>
              </a:solidFill>
              <a:effectLst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cs-CZ" sz="1400">
                <a:solidFill>
                  <a:srgbClr val="000000"/>
                </a:solidFill>
                <a:effectLst/>
                <a:ea typeface="Calibri"/>
                <a:cs typeface="Times New Roman"/>
              </a:rPr>
              <a:t>péče v domácnosti rodiny, bez akreditace, příspěvky a daňová zvýhodnění pro rodiče</a:t>
            </a:r>
          </a:p>
        </p:txBody>
      </p:sp>
      <p:pic>
        <p:nvPicPr>
          <p:cNvPr id="11" name="Obrázek 10" descr="C:\Users\jana.paloncyova\AppData\Local\Microsoft\Windows\Temporary Internet Files\Content.IE5\MRZHWZJW\MC900015916[1].wmf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44408" y="1556792"/>
            <a:ext cx="648072" cy="4798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522811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 smtClean="0">
                <a:solidFill>
                  <a:schemeClr val="accent4"/>
                </a:solidFill>
                <a:latin typeface="+mn-lt"/>
              </a:rPr>
              <a:t>Výstupy projektu</a:t>
            </a:r>
            <a:endParaRPr lang="cs-CZ" sz="4000" b="1" dirty="0">
              <a:solidFill>
                <a:schemeClr val="accent4"/>
              </a:solidFill>
              <a:latin typeface="+mn-lt"/>
            </a:endParaRPr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42900" indent="-342900"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cs-CZ" sz="2400" b="1" dirty="0" smtClean="0">
                <a:solidFill>
                  <a:schemeClr val="accent4"/>
                </a:solidFill>
              </a:rPr>
              <a:t>3 výzkumné zprávy</a:t>
            </a:r>
          </a:p>
          <a:p>
            <a:pPr marL="342900" indent="-342900"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cs-CZ" sz="2400" b="1" dirty="0" smtClean="0">
                <a:solidFill>
                  <a:schemeClr val="accent4"/>
                </a:solidFill>
              </a:rPr>
              <a:t>prezentace z konferencí</a:t>
            </a:r>
          </a:p>
          <a:p>
            <a:pPr marL="342900" indent="-342900"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cs-CZ" sz="2400" b="1" dirty="0" smtClean="0">
                <a:solidFill>
                  <a:schemeClr val="accent4"/>
                </a:solidFill>
              </a:rPr>
              <a:t>4 metodiky + návrhy inovací</a:t>
            </a:r>
          </a:p>
          <a:p>
            <a:pPr marL="342900" indent="-342900"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cs-CZ" sz="2400" b="1" dirty="0" smtClean="0">
                <a:solidFill>
                  <a:schemeClr val="accent4"/>
                </a:solidFill>
              </a:rPr>
              <a:t>informační letáky</a:t>
            </a:r>
          </a:p>
          <a:p>
            <a:pPr marL="342900" indent="-342900"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cs-CZ" sz="2400" b="1" dirty="0" smtClean="0">
                <a:solidFill>
                  <a:schemeClr val="accent4"/>
                </a:solidFill>
              </a:rPr>
              <a:t>závěrečná zpráva</a:t>
            </a:r>
          </a:p>
          <a:p>
            <a:pPr marL="0" indent="0">
              <a:spcBef>
                <a:spcPts val="0"/>
              </a:spcBef>
            </a:pPr>
            <a:endParaRPr lang="cs-CZ" sz="2400" b="1" dirty="0" smtClean="0">
              <a:solidFill>
                <a:schemeClr val="accent4"/>
              </a:solidFill>
            </a:endParaRPr>
          </a:p>
          <a:p>
            <a:pPr marL="0" indent="0" algn="ctr">
              <a:buClr>
                <a:schemeClr val="accent4"/>
              </a:buClr>
              <a:buNone/>
            </a:pPr>
            <a:r>
              <a:rPr lang="cs-CZ" sz="2400" b="1" dirty="0" smtClean="0">
                <a:solidFill>
                  <a:schemeClr val="accent4"/>
                </a:solidFill>
              </a:rPr>
              <a:t>Výzkumný ústav práce a sociálních věcí, </a:t>
            </a:r>
            <a:r>
              <a:rPr lang="cs-CZ" sz="2400" b="1" dirty="0" err="1" smtClean="0">
                <a:solidFill>
                  <a:schemeClr val="accent4"/>
                </a:solidFill>
              </a:rPr>
              <a:t>v.v.i</a:t>
            </a:r>
            <a:r>
              <a:rPr lang="cs-CZ" sz="2400" b="1" dirty="0" smtClean="0">
                <a:solidFill>
                  <a:schemeClr val="accent4"/>
                </a:solidFill>
              </a:rPr>
              <a:t>.:</a:t>
            </a:r>
          </a:p>
          <a:p>
            <a:pPr marL="0" indent="0" algn="ctr">
              <a:buClr>
                <a:schemeClr val="accent4"/>
              </a:buClr>
              <a:buNone/>
            </a:pPr>
            <a:r>
              <a:rPr lang="cs-CZ" sz="2200" b="1" dirty="0" smtClean="0">
                <a:solidFill>
                  <a:schemeClr val="accent1"/>
                </a:solidFill>
              </a:rPr>
              <a:t>www.vupsv.cz</a:t>
            </a:r>
            <a:r>
              <a:rPr lang="cs-CZ" sz="2200" b="1" dirty="0" smtClean="0">
                <a:solidFill>
                  <a:schemeClr val="accent4"/>
                </a:solidFill>
              </a:rPr>
              <a:t>  </a:t>
            </a:r>
            <a:r>
              <a:rPr lang="cs-CZ" sz="2200" b="1" dirty="0" smtClean="0">
                <a:solidFill>
                  <a:schemeClr val="accent4"/>
                </a:solidFill>
                <a:latin typeface="Arial"/>
                <a:cs typeface="Arial"/>
              </a:rPr>
              <a:t>→</a:t>
            </a:r>
            <a:r>
              <a:rPr lang="cs-CZ" sz="2200" b="1" dirty="0" smtClean="0">
                <a:solidFill>
                  <a:schemeClr val="accent4"/>
                </a:solidFill>
              </a:rPr>
              <a:t>  projekt Nové formy péče o děti</a:t>
            </a:r>
          </a:p>
          <a:p>
            <a:pPr>
              <a:spcBef>
                <a:spcPts val="0"/>
              </a:spcBef>
              <a:buClr>
                <a:schemeClr val="accent4"/>
              </a:buClr>
            </a:pPr>
            <a:endParaRPr lang="cs-CZ" b="1" dirty="0">
              <a:solidFill>
                <a:schemeClr val="accent4"/>
              </a:solidFill>
            </a:endParaRPr>
          </a:p>
          <a:p>
            <a:pPr marL="0" indent="0" algn="ctr">
              <a:buClr>
                <a:schemeClr val="accent4"/>
              </a:buClr>
              <a:buNone/>
            </a:pPr>
            <a:r>
              <a:rPr lang="cs-CZ" sz="2400" b="1" dirty="0" smtClean="0">
                <a:solidFill>
                  <a:schemeClr val="accent4"/>
                </a:solidFill>
              </a:rPr>
              <a:t>nebo přímo</a:t>
            </a:r>
          </a:p>
          <a:p>
            <a:pPr marL="0" indent="0" algn="ctr">
              <a:spcBef>
                <a:spcPts val="0"/>
              </a:spcBef>
              <a:buClr>
                <a:schemeClr val="accent4"/>
              </a:buClr>
              <a:buNone/>
            </a:pPr>
            <a:endParaRPr lang="cs-CZ" sz="2200" b="1" u="sng" dirty="0">
              <a:solidFill>
                <a:schemeClr val="accent4"/>
              </a:solidFill>
            </a:endParaRPr>
          </a:p>
          <a:p>
            <a:pPr marL="0" indent="0" algn="ctr">
              <a:buClr>
                <a:schemeClr val="accent4"/>
              </a:buClr>
              <a:buNone/>
            </a:pPr>
            <a:endParaRPr lang="cs-CZ" sz="2200" b="1" dirty="0" smtClean="0">
              <a:solidFill>
                <a:schemeClr val="accent4"/>
              </a:solidFill>
            </a:endParaRPr>
          </a:p>
          <a:p>
            <a:pPr marL="0" indent="0" algn="ctr">
              <a:buClr>
                <a:schemeClr val="accent4"/>
              </a:buClr>
              <a:buNone/>
            </a:pPr>
            <a:r>
              <a:rPr lang="cs-CZ" sz="2200" b="1" dirty="0" smtClean="0">
                <a:solidFill>
                  <a:schemeClr val="accent4"/>
                </a:solidFill>
              </a:rPr>
              <a:t>jana.paloncyova@vupsv.cz</a:t>
            </a:r>
            <a:endParaRPr lang="cs-CZ" sz="2200" b="1" dirty="0">
              <a:solidFill>
                <a:schemeClr val="accent4"/>
              </a:solidFill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683568" y="5157192"/>
            <a:ext cx="81369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b="1" dirty="0"/>
              <a:t>http://www.vupsv.cz/index.php?p=care_for_children&amp;site=default</a:t>
            </a:r>
          </a:p>
        </p:txBody>
      </p:sp>
    </p:spTree>
    <p:extLst>
      <p:ext uri="{BB962C8B-B14F-4D97-AF65-F5344CB8AC3E}">
        <p14:creationId xmlns:p14="http://schemas.microsoft.com/office/powerpoint/2010/main" xmlns="" val="445814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cs-CZ" sz="4000" b="1" dirty="0" smtClean="0">
                <a:solidFill>
                  <a:srgbClr val="002060"/>
                </a:solidFill>
              </a:rPr>
              <a:t>Děkuji Vám za pozornost!</a:t>
            </a:r>
          </a:p>
          <a:p>
            <a:pPr marL="0" indent="0">
              <a:buNone/>
            </a:pPr>
            <a:endParaRPr lang="en-US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en-US" dirty="0" smtClean="0">
                <a:solidFill>
                  <a:srgbClr val="002060"/>
                </a:solidFill>
              </a:rPr>
              <a:t>j</a:t>
            </a:r>
            <a:r>
              <a:rPr lang="cs-CZ" dirty="0" err="1" smtClean="0">
                <a:solidFill>
                  <a:srgbClr val="002060"/>
                </a:solidFill>
              </a:rPr>
              <a:t>ana.paloncyova</a:t>
            </a:r>
            <a:r>
              <a:rPr lang="en-US" dirty="0" smtClean="0">
                <a:solidFill>
                  <a:srgbClr val="002060"/>
                </a:solidFill>
              </a:rPr>
              <a:t>@vupsv.cz</a:t>
            </a:r>
            <a:endParaRPr lang="cs-CZ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endParaRPr lang="cs-CZ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cs-CZ" dirty="0" smtClean="0">
                <a:solidFill>
                  <a:srgbClr val="002060"/>
                </a:solidFill>
              </a:rPr>
              <a:t>www.vupsv.cz</a:t>
            </a:r>
          </a:p>
          <a:p>
            <a:pPr marL="0" indent="0" algn="ctr">
              <a:buNone/>
            </a:pPr>
            <a:endParaRPr lang="cs-CZ" dirty="0">
              <a:solidFill>
                <a:srgbClr val="002060"/>
              </a:solidFill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99792" y="6219386"/>
            <a:ext cx="4032448" cy="609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46209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953578"/>
            <a:ext cx="8856984" cy="435699"/>
          </a:xfrm>
        </p:spPr>
        <p:txBody>
          <a:bodyPr tIns="45249">
            <a:noAutofit/>
          </a:bodyPr>
          <a:lstStyle/>
          <a:p>
            <a:pPr eaLnBrk="1" hangingPunct="1">
              <a:defRPr/>
            </a:pPr>
            <a:r>
              <a:rPr lang="cs-CZ" sz="2800" b="1" dirty="0">
                <a:solidFill>
                  <a:schemeClr val="accent4"/>
                </a:solidFill>
                <a:latin typeface="+mn-lt"/>
              </a:rPr>
              <a:t>Mateřská dovolená – základní srovnání ČR a Francie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497072995"/>
              </p:ext>
            </p:extLst>
          </p:nvPr>
        </p:nvGraphicFramePr>
        <p:xfrm>
          <a:off x="323795" y="1389276"/>
          <a:ext cx="8712700" cy="49836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8908"/>
                <a:gridCol w="3248443"/>
                <a:gridCol w="4135349"/>
              </a:tblGrid>
              <a:tr h="562649">
                <a:tc>
                  <a:txBody>
                    <a:bodyPr/>
                    <a:lstStyle/>
                    <a:p>
                      <a:endParaRPr lang="cs-CZ" sz="1800" dirty="0"/>
                    </a:p>
                  </a:txBody>
                  <a:tcPr marL="91424" marR="91424" marT="44655" marB="44655" anchor="ctr"/>
                </a:tc>
                <a:tc>
                  <a:txBody>
                    <a:bodyPr/>
                    <a:lstStyle/>
                    <a:p>
                      <a:r>
                        <a:rPr lang="cs-CZ" sz="2300" dirty="0" smtClean="0"/>
                        <a:t>ČR</a:t>
                      </a:r>
                      <a:endParaRPr lang="cs-CZ" sz="2300" dirty="0"/>
                    </a:p>
                  </a:txBody>
                  <a:tcPr marL="91424" marR="91424" marT="44655" marB="44655" anchor="ctr"/>
                </a:tc>
                <a:tc>
                  <a:txBody>
                    <a:bodyPr/>
                    <a:lstStyle/>
                    <a:p>
                      <a:r>
                        <a:rPr lang="cs-CZ" sz="2300" dirty="0" smtClean="0"/>
                        <a:t>Francie</a:t>
                      </a:r>
                      <a:endParaRPr lang="cs-CZ" sz="2300" dirty="0"/>
                    </a:p>
                  </a:txBody>
                  <a:tcPr marL="91424" marR="91424" marT="44655" marB="44655" anchor="ctr"/>
                </a:tc>
              </a:tr>
              <a:tr h="1269217">
                <a:tc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accent4"/>
                          </a:solidFill>
                        </a:rPr>
                        <a:t>Trvání</a:t>
                      </a:r>
                      <a:endParaRPr lang="cs-CZ" sz="1800" dirty="0">
                        <a:solidFill>
                          <a:schemeClr val="accent4"/>
                        </a:solidFill>
                      </a:endParaRPr>
                    </a:p>
                  </a:txBody>
                  <a:tcPr marL="91424" marR="91424" marT="44655" marB="44655" anchor="ctr"/>
                </a:tc>
                <a:tc>
                  <a:txBody>
                    <a:bodyPr/>
                    <a:lstStyle/>
                    <a:p>
                      <a:r>
                        <a:rPr lang="cs-CZ" sz="1800" b="1" dirty="0" smtClean="0">
                          <a:solidFill>
                            <a:schemeClr val="accent4"/>
                          </a:solidFill>
                        </a:rPr>
                        <a:t>28 </a:t>
                      </a:r>
                      <a:r>
                        <a:rPr lang="cs-CZ" sz="1800" dirty="0" smtClean="0">
                          <a:solidFill>
                            <a:schemeClr val="accent4"/>
                          </a:solidFill>
                        </a:rPr>
                        <a:t>týdnů (37 v případě </a:t>
                      </a:r>
                      <a:r>
                        <a:rPr lang="cs-CZ" sz="1800" dirty="0" err="1" smtClean="0">
                          <a:solidFill>
                            <a:schemeClr val="accent4"/>
                          </a:solidFill>
                        </a:rPr>
                        <a:t>vícerčat</a:t>
                      </a:r>
                      <a:r>
                        <a:rPr lang="cs-CZ" sz="1800" dirty="0" smtClean="0">
                          <a:solidFill>
                            <a:schemeClr val="accent4"/>
                          </a:solidFill>
                        </a:rPr>
                        <a:t>).</a:t>
                      </a:r>
                    </a:p>
                    <a:p>
                      <a:r>
                        <a:rPr lang="cs-CZ" sz="1800" dirty="0" smtClean="0">
                          <a:solidFill>
                            <a:schemeClr val="accent4"/>
                          </a:solidFill>
                        </a:rPr>
                        <a:t>Začít lze 8 t. před narozením (nejméně 6 t.).</a:t>
                      </a:r>
                    </a:p>
                  </a:txBody>
                  <a:tcPr marL="91424" marR="91424" marT="44655" marB="44655" anchor="ctr"/>
                </a:tc>
                <a:tc>
                  <a:txBody>
                    <a:bodyPr/>
                    <a:lstStyle/>
                    <a:p>
                      <a:r>
                        <a:rPr lang="cs-CZ" sz="1800" b="1" dirty="0" smtClean="0">
                          <a:solidFill>
                            <a:schemeClr val="accent4"/>
                          </a:solidFill>
                        </a:rPr>
                        <a:t>16</a:t>
                      </a:r>
                      <a:r>
                        <a:rPr lang="cs-CZ" sz="1800" dirty="0" smtClean="0">
                          <a:solidFill>
                            <a:schemeClr val="accent4"/>
                          </a:solidFill>
                        </a:rPr>
                        <a:t> týdnů – 1. a 2. dítě; 26 týdnů od 3. dítěte. Alespoň 3 t. před a 10 t. po narození. Povinná délka 8 týdnů.</a:t>
                      </a:r>
                    </a:p>
                    <a:p>
                      <a:r>
                        <a:rPr lang="cs-CZ" sz="1800" dirty="0" smtClean="0">
                          <a:solidFill>
                            <a:schemeClr val="accent4"/>
                          </a:solidFill>
                        </a:rPr>
                        <a:t>Lze </a:t>
                      </a:r>
                      <a:r>
                        <a:rPr lang="cs-CZ" sz="1800" kern="1200" dirty="0" smtClean="0">
                          <a:solidFill>
                            <a:schemeClr val="accent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prodloužit ze zdravotních důvodů</a:t>
                      </a:r>
                      <a:endParaRPr lang="cs-CZ" sz="1800" dirty="0">
                        <a:solidFill>
                          <a:schemeClr val="accent4"/>
                        </a:solidFill>
                      </a:endParaRPr>
                    </a:p>
                  </a:txBody>
                  <a:tcPr marL="91424" marR="91424" marT="44655" marB="44655" anchor="ctr"/>
                </a:tc>
              </a:tr>
              <a:tr h="15441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solidFill>
                            <a:schemeClr val="accent4"/>
                          </a:solidFill>
                        </a:rPr>
                        <a:t>Podmínky nároku </a:t>
                      </a:r>
                    </a:p>
                  </a:txBody>
                  <a:tcPr marL="91424" marR="91424" marT="44655" marB="44655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solidFill>
                            <a:schemeClr val="accent4"/>
                          </a:solidFill>
                        </a:rPr>
                        <a:t>Matka (za</a:t>
                      </a:r>
                      <a:r>
                        <a:rPr lang="cs-CZ" sz="1800" baseline="0" dirty="0" smtClean="0">
                          <a:solidFill>
                            <a:schemeClr val="accent4"/>
                          </a:solidFill>
                        </a:rPr>
                        <a:t> </a:t>
                      </a:r>
                      <a:r>
                        <a:rPr lang="cs-CZ" sz="1800" baseline="0" dirty="0" err="1" smtClean="0">
                          <a:solidFill>
                            <a:schemeClr val="accent4"/>
                          </a:solidFill>
                        </a:rPr>
                        <a:t>urč</a:t>
                      </a:r>
                      <a:r>
                        <a:rPr lang="cs-CZ" sz="1800" baseline="0" dirty="0" smtClean="0">
                          <a:solidFill>
                            <a:schemeClr val="accent4"/>
                          </a:solidFill>
                        </a:rPr>
                        <a:t>. podmínek otec nebo manžel matky); </a:t>
                      </a:r>
                      <a:r>
                        <a:rPr lang="cs-CZ" sz="1800" dirty="0" smtClean="0">
                          <a:solidFill>
                            <a:schemeClr val="accent4"/>
                          </a:solidFill>
                        </a:rPr>
                        <a:t>účast</a:t>
                      </a:r>
                      <a:r>
                        <a:rPr lang="cs-CZ" sz="1800" baseline="0" dirty="0" smtClean="0">
                          <a:solidFill>
                            <a:schemeClr val="accent4"/>
                          </a:solidFill>
                        </a:rPr>
                        <a:t> v </a:t>
                      </a:r>
                      <a:r>
                        <a:rPr lang="cs-CZ" sz="1800" dirty="0" smtClean="0">
                          <a:solidFill>
                            <a:schemeClr val="accent4"/>
                          </a:solidFill>
                        </a:rPr>
                        <a:t>nemocenském pojištění min. 270 dní za poslední 2 roky</a:t>
                      </a:r>
                    </a:p>
                  </a:txBody>
                  <a:tcPr marL="91424" marR="91424" marT="44655" marB="44655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1800" kern="1200" dirty="0" smtClean="0">
                          <a:solidFill>
                            <a:schemeClr val="accent4"/>
                          </a:solidFill>
                          <a:latin typeface="+mn-lt"/>
                          <a:ea typeface="+mn-ea"/>
                          <a:cs typeface="+mn-cs"/>
                        </a:rPr>
                        <a:t>Účast v sociálním pojištění min. 10 měsíců + další podmínky – zaměstnání v posledních 3 měsících.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1800" kern="1200" dirty="0" smtClean="0">
                          <a:solidFill>
                            <a:schemeClr val="accent4"/>
                          </a:solidFill>
                          <a:latin typeface="+mn-lt"/>
                          <a:ea typeface="+mn-ea"/>
                          <a:cs typeface="+mn-cs"/>
                        </a:rPr>
                        <a:t>Bývá blíže upraveno v kolektivních smlouvách.</a:t>
                      </a:r>
                    </a:p>
                  </a:txBody>
                  <a:tcPr marL="91424" marR="91424" marT="44655" marB="44655" anchor="ctr">
                    <a:solidFill>
                      <a:srgbClr val="FFDDFF"/>
                    </a:solidFill>
                  </a:tcPr>
                </a:tc>
              </a:tr>
              <a:tr h="160759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800" dirty="0" smtClean="0">
                        <a:solidFill>
                          <a:schemeClr val="accent4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solidFill>
                            <a:schemeClr val="accent4"/>
                          </a:solidFill>
                        </a:rPr>
                        <a:t>Náhrada mzdy</a:t>
                      </a:r>
                    </a:p>
                  </a:txBody>
                  <a:tcPr marL="91424" marR="91424" marT="44655" marB="44655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solidFill>
                            <a:schemeClr val="accent4"/>
                          </a:solidFill>
                        </a:rPr>
                        <a:t>70 % denního vyměřovacího základu (</a:t>
                      </a:r>
                      <a:r>
                        <a:rPr lang="cs-CZ" sz="1800" spc="0" dirty="0" smtClean="0">
                          <a:solidFill>
                            <a:schemeClr val="accent4"/>
                          </a:solidFill>
                        </a:rPr>
                        <a:t>vypočítán z hrubého příjmu za rozhodné období)</a:t>
                      </a:r>
                      <a:endParaRPr lang="cs-CZ" sz="1800" dirty="0" smtClean="0">
                        <a:solidFill>
                          <a:schemeClr val="accent4"/>
                        </a:solidFill>
                      </a:endParaRPr>
                    </a:p>
                  </a:txBody>
                  <a:tcPr marL="91424" marR="91424" marT="44655" marB="44655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1800" kern="1200" spc="0" dirty="0" smtClean="0">
                          <a:solidFill>
                            <a:schemeClr val="accent4"/>
                          </a:solidFill>
                          <a:latin typeface="+mn-lt"/>
                          <a:ea typeface="+mn-ea"/>
                          <a:cs typeface="+mn-cs"/>
                        </a:rPr>
                        <a:t>Nárok na průměr mzdy za poslední 3 měsíce. Max. 82,33 €/den; min.9,26 €/den (možnost dorovnání zaměstnavatelem do výše čisté mzdy).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1800" kern="1200" spc="0" dirty="0" smtClean="0">
                          <a:solidFill>
                            <a:schemeClr val="accent4"/>
                          </a:solidFill>
                          <a:latin typeface="+mn-lt"/>
                          <a:ea typeface="+mn-ea"/>
                          <a:cs typeface="+mn-cs"/>
                        </a:rPr>
                        <a:t>Podléhá odvodům a zdanění. </a:t>
                      </a:r>
                    </a:p>
                  </a:txBody>
                  <a:tcPr marL="91424" marR="91424" marT="44655" marB="44655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806840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9036496" cy="435699"/>
          </a:xfrm>
        </p:spPr>
        <p:txBody>
          <a:bodyPr tIns="45249">
            <a:noAutofit/>
          </a:bodyPr>
          <a:lstStyle/>
          <a:p>
            <a:pPr eaLnBrk="1" hangingPunct="1">
              <a:defRPr/>
            </a:pPr>
            <a:r>
              <a:rPr lang="cs-CZ" sz="2800" b="1" dirty="0">
                <a:solidFill>
                  <a:schemeClr val="accent4"/>
                </a:solidFill>
                <a:latin typeface="+mn-lt"/>
              </a:rPr>
              <a:t>Rodičovská dovolená - základní srovnání ČR a Francie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438456306"/>
              </p:ext>
            </p:extLst>
          </p:nvPr>
        </p:nvGraphicFramePr>
        <p:xfrm>
          <a:off x="35496" y="746810"/>
          <a:ext cx="9108504" cy="61227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1620"/>
                <a:gridCol w="3280176"/>
                <a:gridCol w="4576708"/>
              </a:tblGrid>
              <a:tr h="533320">
                <a:tc>
                  <a:txBody>
                    <a:bodyPr/>
                    <a:lstStyle/>
                    <a:p>
                      <a:endParaRPr lang="cs-CZ" sz="1700" dirty="0"/>
                    </a:p>
                  </a:txBody>
                  <a:tcPr marL="91424" marR="91424" marT="44655" marB="44655" anchor="ctr"/>
                </a:tc>
                <a:tc>
                  <a:txBody>
                    <a:bodyPr/>
                    <a:lstStyle/>
                    <a:p>
                      <a:r>
                        <a:rPr lang="cs-CZ" sz="1700" dirty="0" smtClean="0"/>
                        <a:t>ČR</a:t>
                      </a:r>
                      <a:endParaRPr lang="cs-CZ" sz="1700" dirty="0"/>
                    </a:p>
                  </a:txBody>
                  <a:tcPr marL="91424" marR="91424" marT="44655" marB="44655" anchor="ctr"/>
                </a:tc>
                <a:tc>
                  <a:txBody>
                    <a:bodyPr/>
                    <a:lstStyle/>
                    <a:p>
                      <a:r>
                        <a:rPr lang="cs-CZ" sz="1700" dirty="0" smtClean="0"/>
                        <a:t>Francie</a:t>
                      </a:r>
                      <a:endParaRPr lang="cs-CZ" sz="1700" dirty="0"/>
                    </a:p>
                  </a:txBody>
                  <a:tcPr marL="91424" marR="91424" marT="44655" marB="44655" anchor="ctr"/>
                </a:tc>
              </a:tr>
              <a:tr h="874149">
                <a:tc>
                  <a:txBody>
                    <a:bodyPr/>
                    <a:lstStyle/>
                    <a:p>
                      <a:r>
                        <a:rPr lang="cs-CZ" sz="1700" dirty="0" smtClean="0">
                          <a:solidFill>
                            <a:schemeClr val="accent4"/>
                          </a:solidFill>
                        </a:rPr>
                        <a:t>Trvání</a:t>
                      </a:r>
                      <a:endParaRPr lang="cs-CZ" sz="1700" dirty="0">
                        <a:solidFill>
                          <a:schemeClr val="accent4"/>
                        </a:solidFill>
                      </a:endParaRPr>
                    </a:p>
                  </a:txBody>
                  <a:tcPr marL="91424" marR="91424" marT="44655" marB="44655" anchor="ctr"/>
                </a:tc>
                <a:tc>
                  <a:txBody>
                    <a:bodyPr/>
                    <a:lstStyle/>
                    <a:p>
                      <a:r>
                        <a:rPr lang="cs-CZ" sz="1700" b="0" spc="0" dirty="0" smtClean="0">
                          <a:solidFill>
                            <a:schemeClr val="accent4"/>
                          </a:solidFill>
                        </a:rPr>
                        <a:t>Po MD –</a:t>
                      </a:r>
                      <a:r>
                        <a:rPr lang="cs-CZ" sz="1700" b="0" spc="0" baseline="0" dirty="0" smtClean="0">
                          <a:solidFill>
                            <a:schemeClr val="accent4"/>
                          </a:solidFill>
                        </a:rPr>
                        <a:t> </a:t>
                      </a:r>
                      <a:r>
                        <a:rPr lang="cs-CZ" sz="1700" b="0" spc="0" dirty="0" smtClean="0">
                          <a:solidFill>
                            <a:schemeClr val="accent4"/>
                          </a:solidFill>
                        </a:rPr>
                        <a:t>matka; otec od narození dítěte;</a:t>
                      </a:r>
                      <a:r>
                        <a:rPr lang="cs-CZ" sz="1700" b="0" spc="0" baseline="0" dirty="0" smtClean="0">
                          <a:solidFill>
                            <a:schemeClr val="accent4"/>
                          </a:solidFill>
                        </a:rPr>
                        <a:t> </a:t>
                      </a:r>
                      <a:r>
                        <a:rPr lang="cs-CZ" sz="1700" b="1" spc="0" baseline="0" dirty="0" smtClean="0">
                          <a:solidFill>
                            <a:schemeClr val="accent4"/>
                          </a:solidFill>
                        </a:rPr>
                        <a:t>do 3 let dítěte </a:t>
                      </a:r>
                      <a:r>
                        <a:rPr lang="cs-CZ" sz="1700" b="0" spc="0" baseline="0" dirty="0" smtClean="0">
                          <a:solidFill>
                            <a:schemeClr val="accent4"/>
                          </a:solidFill>
                        </a:rPr>
                        <a:t>(7 let u ZP dětí)</a:t>
                      </a:r>
                    </a:p>
                  </a:txBody>
                  <a:tcPr marL="91424" marR="91424" marT="44655" marB="44655" anchor="ctr"/>
                </a:tc>
                <a:tc>
                  <a:txBody>
                    <a:bodyPr/>
                    <a:lstStyle/>
                    <a:p>
                      <a:r>
                        <a:rPr lang="cs-CZ" sz="1700" b="0" dirty="0" smtClean="0">
                          <a:solidFill>
                            <a:schemeClr val="accent4"/>
                          </a:solidFill>
                        </a:rPr>
                        <a:t>Po MD,</a:t>
                      </a:r>
                      <a:r>
                        <a:rPr lang="cs-CZ" sz="1700" b="0" baseline="0" dirty="0" smtClean="0">
                          <a:solidFill>
                            <a:schemeClr val="accent4"/>
                          </a:solidFill>
                        </a:rPr>
                        <a:t> až </a:t>
                      </a:r>
                      <a:r>
                        <a:rPr lang="cs-CZ" sz="1700" b="1" baseline="0" dirty="0" smtClean="0">
                          <a:solidFill>
                            <a:schemeClr val="accent4"/>
                          </a:solidFill>
                        </a:rPr>
                        <a:t>do 3 let dítěte. </a:t>
                      </a:r>
                    </a:p>
                    <a:p>
                      <a:r>
                        <a:rPr lang="cs-CZ" sz="1700" b="0" baseline="0" dirty="0" smtClean="0">
                          <a:solidFill>
                            <a:schemeClr val="accent4"/>
                          </a:solidFill>
                        </a:rPr>
                        <a:t>Nastupuje se na 6 měsíců, lze opakovaně prodlužovat.</a:t>
                      </a:r>
                      <a:endParaRPr lang="cs-CZ" sz="1700" b="0" dirty="0">
                        <a:solidFill>
                          <a:schemeClr val="accent4"/>
                        </a:solidFill>
                      </a:endParaRPr>
                    </a:p>
                  </a:txBody>
                  <a:tcPr marL="91424" marR="91424" marT="44655" marB="44655"/>
                </a:tc>
              </a:tr>
              <a:tr h="998864">
                <a:tc>
                  <a:txBody>
                    <a:bodyPr/>
                    <a:lstStyle/>
                    <a:p>
                      <a:r>
                        <a:rPr lang="cs-CZ" sz="1700" dirty="0" smtClean="0">
                          <a:solidFill>
                            <a:schemeClr val="accent4"/>
                          </a:solidFill>
                        </a:rPr>
                        <a:t>Podmínky nároku </a:t>
                      </a:r>
                      <a:endParaRPr lang="cs-CZ" sz="1700" dirty="0">
                        <a:solidFill>
                          <a:schemeClr val="accent4"/>
                        </a:solidFill>
                      </a:endParaRPr>
                    </a:p>
                  </a:txBody>
                  <a:tcPr marL="91424" marR="91424" marT="44655" marB="44655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cs-CZ" sz="1700" b="0" spc="0" baseline="0" dirty="0" smtClean="0">
                          <a:solidFill>
                            <a:schemeClr val="accent4"/>
                          </a:solidFill>
                        </a:rPr>
                        <a:t>celodenní osobní péče o dítě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cs-CZ" sz="1700" b="0" spc="0" baseline="0" dirty="0" smtClean="0">
                          <a:solidFill>
                            <a:schemeClr val="accent4"/>
                          </a:solidFill>
                        </a:rPr>
                        <a:t>oba rodiče - i paralelně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cs-CZ" sz="1700" b="0" spc="0" baseline="0" dirty="0" smtClean="0">
                          <a:solidFill>
                            <a:schemeClr val="accent4"/>
                          </a:solidFill>
                        </a:rPr>
                        <a:t>možnost přerušení</a:t>
                      </a:r>
                      <a:endParaRPr lang="cs-CZ" sz="1700" b="0" spc="0" dirty="0" smtClean="0">
                        <a:solidFill>
                          <a:schemeClr val="accent4"/>
                        </a:solidFill>
                      </a:endParaRPr>
                    </a:p>
                  </a:txBody>
                  <a:tcPr marL="91424" marR="91424" marT="44655" marB="44655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cs-CZ" sz="1700" b="0" dirty="0" smtClean="0">
                          <a:solidFill>
                            <a:schemeClr val="accent4"/>
                          </a:solidFill>
                        </a:rPr>
                        <a:t>oba rodiče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cs-CZ" sz="1700" b="0" dirty="0" smtClean="0">
                          <a:solidFill>
                            <a:schemeClr val="accent4"/>
                          </a:solidFill>
                        </a:rPr>
                        <a:t>práce u jednoho zaměstnavatele 1 rok</a:t>
                      </a:r>
                    </a:p>
                    <a:p>
                      <a:pPr marL="0" indent="0">
                        <a:buFont typeface="Arial" pitchFamily="34" charset="0"/>
                        <a:buChar char="•"/>
                      </a:pPr>
                      <a:r>
                        <a:rPr lang="cs-CZ" sz="1700" b="0" dirty="0" smtClean="0">
                          <a:solidFill>
                            <a:schemeClr val="accent4"/>
                          </a:solidFill>
                        </a:rPr>
                        <a:t>lze pracovat na kratší úvazek</a:t>
                      </a:r>
                    </a:p>
                  </a:txBody>
                  <a:tcPr marL="91424" marR="91424" marT="44655" marB="44655" anchor="ctr"/>
                </a:tc>
              </a:tr>
              <a:tr h="34709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700" dirty="0" smtClean="0">
                          <a:solidFill>
                            <a:schemeClr val="accent4"/>
                          </a:solidFill>
                        </a:rPr>
                        <a:t>Náhrada mzdy</a:t>
                      </a:r>
                    </a:p>
                    <a:p>
                      <a:endParaRPr lang="cs-CZ" sz="1700" dirty="0">
                        <a:solidFill>
                          <a:schemeClr val="accent4"/>
                        </a:solidFill>
                      </a:endParaRPr>
                    </a:p>
                  </a:txBody>
                  <a:tcPr marL="91424" marR="91424" marT="44655" marB="44655" anchor="ctr"/>
                </a:tc>
                <a:tc>
                  <a:txBody>
                    <a:bodyPr/>
                    <a:lstStyle/>
                    <a:p>
                      <a:r>
                        <a:rPr lang="cs-CZ" sz="1700" b="0" dirty="0" smtClean="0">
                          <a:solidFill>
                            <a:schemeClr val="accent4"/>
                          </a:solidFill>
                        </a:rPr>
                        <a:t>Dávka Státní sociální podpory.</a:t>
                      </a:r>
                    </a:p>
                    <a:p>
                      <a:r>
                        <a:rPr lang="cs-CZ" sz="1700" b="0" u="sng" dirty="0" smtClean="0">
                          <a:solidFill>
                            <a:schemeClr val="accent4"/>
                          </a:solidFill>
                        </a:rPr>
                        <a:t>Výši a dobu </a:t>
                      </a:r>
                      <a:r>
                        <a:rPr lang="cs-CZ" sz="1700" b="0" dirty="0" smtClean="0">
                          <a:solidFill>
                            <a:schemeClr val="accent4"/>
                          </a:solidFill>
                        </a:rPr>
                        <a:t>(až do 4 let dítěte) pobírání lze</a:t>
                      </a:r>
                      <a:r>
                        <a:rPr lang="cs-CZ" sz="1700" b="0" baseline="0" dirty="0" smtClean="0">
                          <a:solidFill>
                            <a:schemeClr val="accent4"/>
                          </a:solidFill>
                        </a:rPr>
                        <a:t> </a:t>
                      </a:r>
                      <a:r>
                        <a:rPr lang="cs-CZ" sz="1700" b="0" dirty="0" smtClean="0">
                          <a:solidFill>
                            <a:schemeClr val="accent4"/>
                          </a:solidFill>
                        </a:rPr>
                        <a:t>volit, nárok na </a:t>
                      </a:r>
                      <a:r>
                        <a:rPr lang="cs-CZ" sz="1700" b="0" dirty="0" err="1" smtClean="0">
                          <a:solidFill>
                            <a:schemeClr val="accent4"/>
                          </a:solidFill>
                        </a:rPr>
                        <a:t>celk</a:t>
                      </a:r>
                      <a:r>
                        <a:rPr lang="cs-CZ" sz="1700" b="0" dirty="0" smtClean="0">
                          <a:solidFill>
                            <a:schemeClr val="accent4"/>
                          </a:solidFill>
                        </a:rPr>
                        <a:t>. sumu</a:t>
                      </a:r>
                      <a:r>
                        <a:rPr lang="cs-CZ" sz="1700" b="0" baseline="0" dirty="0" smtClean="0">
                          <a:solidFill>
                            <a:schemeClr val="accent4"/>
                          </a:solidFill>
                        </a:rPr>
                        <a:t> = 220 000 Kč ≈ 7 700 € (max. měsíční výše definovány, hodnoty: 3800, 7600 a 11500 Kč).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700" b="0" baseline="0" dirty="0" smtClean="0">
                          <a:solidFill>
                            <a:schemeClr val="accent4"/>
                          </a:solidFill>
                        </a:rPr>
                        <a:t>Nárok má jeden z rodičů (možnost pobírat sekvenčně).</a:t>
                      </a:r>
                      <a:endParaRPr lang="cs-CZ" sz="1700" b="0" dirty="0" smtClean="0">
                        <a:solidFill>
                          <a:schemeClr val="accent4"/>
                        </a:solidFill>
                      </a:endParaRPr>
                    </a:p>
                    <a:p>
                      <a:r>
                        <a:rPr lang="cs-CZ" sz="1700" b="0" dirty="0" smtClean="0">
                          <a:solidFill>
                            <a:schemeClr val="accent4"/>
                          </a:solidFill>
                        </a:rPr>
                        <a:t>Děti do 2 let v ZDPD max. 46 hod./měsíc. (4 hod./den)</a:t>
                      </a:r>
                      <a:endParaRPr lang="cs-CZ" sz="1700" b="0" dirty="0">
                        <a:solidFill>
                          <a:schemeClr val="accent4"/>
                        </a:solidFill>
                      </a:endParaRPr>
                    </a:p>
                  </a:txBody>
                  <a:tcPr marL="91424" marR="91424" marT="44655" marB="44655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700" b="1" u="sng" dirty="0" smtClean="0">
                          <a:solidFill>
                            <a:schemeClr val="accent4"/>
                          </a:solidFill>
                        </a:rPr>
                        <a:t>Do dubna 2014: </a:t>
                      </a:r>
                      <a:r>
                        <a:rPr lang="cs-CZ" sz="1700" dirty="0" smtClean="0">
                          <a:solidFill>
                            <a:schemeClr val="accent4"/>
                          </a:solidFill>
                        </a:rPr>
                        <a:t>1. dítě do 6 měsíců</a:t>
                      </a:r>
                      <a:r>
                        <a:rPr lang="cs-CZ" sz="1700" baseline="0" dirty="0" smtClean="0">
                          <a:solidFill>
                            <a:schemeClr val="accent4"/>
                          </a:solidFill>
                        </a:rPr>
                        <a:t> (2004), </a:t>
                      </a:r>
                      <a:r>
                        <a:rPr lang="cs-CZ" sz="1700" b="0" dirty="0" smtClean="0">
                          <a:solidFill>
                            <a:schemeClr val="accent4"/>
                          </a:solidFill>
                        </a:rPr>
                        <a:t>u dalších dětí 36 měsíců; výše </a:t>
                      </a:r>
                      <a:r>
                        <a:rPr lang="cs-CZ" sz="1700" baseline="0" dirty="0" smtClean="0">
                          <a:solidFill>
                            <a:schemeClr val="accent4"/>
                          </a:solidFill>
                        </a:rPr>
                        <a:t>souvisela s testovanou základní dávkou a výší úvazku: 331 – 576 </a:t>
                      </a:r>
                      <a:r>
                        <a:rPr lang="cs-CZ" sz="1700" b="1" dirty="0" smtClean="0">
                          <a:solidFill>
                            <a:schemeClr val="accent4"/>
                          </a:solidFill>
                        </a:rPr>
                        <a:t>€</a:t>
                      </a:r>
                      <a:endParaRPr lang="cs-CZ" sz="1700" baseline="0" dirty="0" smtClean="0">
                        <a:solidFill>
                          <a:schemeClr val="accent4"/>
                        </a:solidFill>
                      </a:endParaRPr>
                    </a:p>
                    <a:p>
                      <a:r>
                        <a:rPr lang="cs-CZ" sz="1700" b="1" u="sng" baseline="0" dirty="0" smtClean="0">
                          <a:solidFill>
                            <a:schemeClr val="accent4"/>
                          </a:solidFill>
                        </a:rPr>
                        <a:t>Od dubna do prosince 2014 </a:t>
                      </a:r>
                      <a:r>
                        <a:rPr lang="cs-CZ" sz="1700" baseline="0" dirty="0" smtClean="0">
                          <a:solidFill>
                            <a:schemeClr val="accent4"/>
                          </a:solidFill>
                        </a:rPr>
                        <a:t>: bez ohledu na nárok na základní dávku – 145 – 391 </a:t>
                      </a:r>
                      <a:r>
                        <a:rPr lang="cs-CZ" sz="1700" b="1" dirty="0" smtClean="0">
                          <a:solidFill>
                            <a:schemeClr val="accent4"/>
                          </a:solidFill>
                        </a:rPr>
                        <a:t>€</a:t>
                      </a:r>
                      <a:r>
                        <a:rPr lang="cs-CZ" sz="1700" baseline="0" dirty="0" smtClean="0">
                          <a:solidFill>
                            <a:schemeClr val="accent4"/>
                          </a:solidFill>
                        </a:rPr>
                        <a:t> (plus event. zákl. dávka – 184 </a:t>
                      </a:r>
                      <a:r>
                        <a:rPr lang="cs-CZ" sz="1700" b="1" dirty="0" smtClean="0">
                          <a:solidFill>
                            <a:schemeClr val="accent4"/>
                          </a:solidFill>
                        </a:rPr>
                        <a:t>€</a:t>
                      </a:r>
                      <a:r>
                        <a:rPr lang="cs-CZ" sz="1700" baseline="0" dirty="0" smtClean="0">
                          <a:solidFill>
                            <a:schemeClr val="accent4"/>
                          </a:solidFill>
                        </a:rPr>
                        <a:t>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1700" b="1" u="sng" kern="1200" dirty="0" smtClean="0">
                          <a:solidFill>
                            <a:schemeClr val="accent4"/>
                          </a:solidFill>
                          <a:latin typeface="+mn-lt"/>
                          <a:ea typeface="+mn-ea"/>
                          <a:cs typeface="+mn-cs"/>
                        </a:rPr>
                        <a:t>2015: </a:t>
                      </a:r>
                      <a:r>
                        <a:rPr kumimoji="0" lang="cs-CZ" sz="1700" b="1" u="none" kern="1200" dirty="0" smtClean="0">
                          <a:solidFill>
                            <a:schemeClr val="accent4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700" b="1" dirty="0" smtClean="0">
                          <a:solidFill>
                            <a:schemeClr val="accent4"/>
                          </a:solidFill>
                        </a:rPr>
                        <a:t>1. dítě-6 měsíců každý</a:t>
                      </a:r>
                      <a:r>
                        <a:rPr lang="cs-CZ" sz="1700" b="1" baseline="0" dirty="0" smtClean="0">
                          <a:solidFill>
                            <a:schemeClr val="accent4"/>
                          </a:solidFill>
                        </a:rPr>
                        <a:t> z rodičů</a:t>
                      </a:r>
                      <a:r>
                        <a:rPr lang="cs-CZ" sz="1700" b="0" baseline="0" dirty="0" smtClean="0">
                          <a:solidFill>
                            <a:schemeClr val="accent4"/>
                          </a:solidFill>
                        </a:rPr>
                        <a:t>, samoživitel 12 měsíců</a:t>
                      </a:r>
                      <a:r>
                        <a:rPr lang="cs-CZ" sz="1700" b="0" dirty="0" smtClean="0">
                          <a:solidFill>
                            <a:schemeClr val="accent4"/>
                          </a:solidFill>
                        </a:rPr>
                        <a:t>; u dalších dětí každý z rodičů nárok na 24 měsíců do 3. narozenin</a:t>
                      </a:r>
                      <a:r>
                        <a:rPr lang="cs-CZ" sz="1700" b="0" baseline="0" dirty="0" smtClean="0">
                          <a:solidFill>
                            <a:schemeClr val="accent4"/>
                          </a:solidFill>
                        </a:rPr>
                        <a:t> , samoživitel </a:t>
                      </a:r>
                      <a:r>
                        <a:rPr lang="cs-CZ" sz="1700" b="0" dirty="0" smtClean="0">
                          <a:solidFill>
                            <a:schemeClr val="accent4"/>
                          </a:solidFill>
                        </a:rPr>
                        <a:t>36 měsíců;</a:t>
                      </a:r>
                      <a:r>
                        <a:rPr lang="cs-CZ" sz="1700" b="0" baseline="0" dirty="0" smtClean="0">
                          <a:solidFill>
                            <a:schemeClr val="accent4"/>
                          </a:solidFill>
                        </a:rPr>
                        <a:t> výše </a:t>
                      </a:r>
                      <a:r>
                        <a:rPr lang="cs-CZ" sz="1700" baseline="0" dirty="0" smtClean="0">
                          <a:solidFill>
                            <a:schemeClr val="accent4"/>
                          </a:solidFill>
                        </a:rPr>
                        <a:t>145 – 391 </a:t>
                      </a:r>
                      <a:r>
                        <a:rPr lang="cs-CZ" sz="1700" b="1" dirty="0" smtClean="0">
                          <a:solidFill>
                            <a:schemeClr val="accent4"/>
                          </a:solidFill>
                        </a:rPr>
                        <a:t>€</a:t>
                      </a:r>
                      <a:r>
                        <a:rPr lang="cs-CZ" sz="1700" baseline="0" dirty="0" smtClean="0">
                          <a:solidFill>
                            <a:schemeClr val="accent4"/>
                          </a:solidFill>
                        </a:rPr>
                        <a:t> (plus zákl. dávka – 184 </a:t>
                      </a:r>
                      <a:r>
                        <a:rPr lang="cs-CZ" sz="1700" b="1" dirty="0" smtClean="0">
                          <a:solidFill>
                            <a:schemeClr val="accent4"/>
                          </a:solidFill>
                        </a:rPr>
                        <a:t>€</a:t>
                      </a:r>
                      <a:r>
                        <a:rPr lang="cs-CZ" sz="1700" baseline="0" dirty="0" smtClean="0">
                          <a:solidFill>
                            <a:schemeClr val="accent4"/>
                          </a:solidFill>
                        </a:rPr>
                        <a:t>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700" b="0" dirty="0" smtClean="0">
                          <a:solidFill>
                            <a:schemeClr val="accent4"/>
                          </a:solidFill>
                        </a:rPr>
                        <a:t>Lze pobírat spolu s dávkami na hlídání dětí při práci na částečný úvazek.</a:t>
                      </a:r>
                    </a:p>
                  </a:txBody>
                  <a:tcPr marL="91424" marR="91424" marT="44655" marB="44655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1564075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764704"/>
            <a:ext cx="8496412" cy="1209414"/>
          </a:xfrm>
        </p:spPr>
        <p:txBody>
          <a:bodyPr tIns="45249">
            <a:normAutofit/>
          </a:bodyPr>
          <a:lstStyle/>
          <a:p>
            <a:pPr eaLnBrk="1" hangingPunct="1">
              <a:defRPr/>
            </a:pPr>
            <a:r>
              <a:rPr lang="cs-CZ" sz="2800" b="1" dirty="0">
                <a:solidFill>
                  <a:schemeClr val="accent4"/>
                </a:solidFill>
                <a:latin typeface="+mn-lt"/>
              </a:rPr>
              <a:t>Podíl dětí předškolního věku v zařízeních denní péče o děti a v nerodinné péči</a:t>
            </a:r>
          </a:p>
        </p:txBody>
      </p:sp>
      <p:sp>
        <p:nvSpPr>
          <p:cNvPr id="23554" name="Zástupný symbol pro obsah 2"/>
          <p:cNvSpPr>
            <a:spLocks noGrp="1"/>
          </p:cNvSpPr>
          <p:nvPr>
            <p:ph idx="1"/>
          </p:nvPr>
        </p:nvSpPr>
        <p:spPr>
          <a:xfrm>
            <a:off x="323528" y="2348880"/>
            <a:ext cx="8496412" cy="3305733"/>
          </a:xfrm>
        </p:spPr>
        <p:txBody>
          <a:bodyPr lIns="90498" tIns="45249" rIns="90498" bIns="45249">
            <a:normAutofit fontScale="92500" lnSpcReduction="10000"/>
          </a:bodyPr>
          <a:lstStyle/>
          <a:p>
            <a:pPr eaLnBrk="1" hangingPunct="1">
              <a:buClr>
                <a:schemeClr val="accent4"/>
              </a:buClr>
              <a:buFont typeface="Wingdings" pitchFamily="2" charset="2"/>
              <a:buChar char="Ø"/>
            </a:pPr>
            <a:r>
              <a:rPr lang="cs-CZ" dirty="0" smtClean="0">
                <a:solidFill>
                  <a:schemeClr val="accent4"/>
                </a:solidFill>
              </a:rPr>
              <a:t>V době nároku na mateřskou dovolenou ženy v obou zemích převážně pečují osobně</a:t>
            </a:r>
          </a:p>
          <a:p>
            <a:pPr eaLnBrk="1" hangingPunct="1">
              <a:buClr>
                <a:schemeClr val="accent4"/>
              </a:buClr>
              <a:buFont typeface="Wingdings" pitchFamily="2" charset="2"/>
              <a:buChar char="Ø"/>
            </a:pPr>
            <a:r>
              <a:rPr lang="cs-CZ" dirty="0" smtClean="0">
                <a:solidFill>
                  <a:schemeClr val="accent4"/>
                </a:solidFill>
              </a:rPr>
              <a:t>Francouzky se asi v 50 % vracejí do zaměstnání do 18 měsíců věku prvního dítěte, různé dle vzdělání, možné částečně pracovat, často kombinace rodičovské dovolené a částečného úvazku </a:t>
            </a:r>
          </a:p>
          <a:p>
            <a:pPr eaLnBrk="1" hangingPunct="1">
              <a:buClr>
                <a:schemeClr val="accent4"/>
              </a:buClr>
              <a:buFont typeface="Wingdings" pitchFamily="2" charset="2"/>
              <a:buChar char="Ø"/>
            </a:pPr>
            <a:r>
              <a:rPr lang="cs-CZ" dirty="0" smtClean="0">
                <a:solidFill>
                  <a:schemeClr val="accent4"/>
                </a:solidFill>
              </a:rPr>
              <a:t>České ženy se nejčastěji vracejí do zaměstnání, když jsou dětem 3 roky; o děti do 2 let se starají v naprosté většině matky</a:t>
            </a:r>
          </a:p>
        </p:txBody>
      </p:sp>
    </p:spTree>
    <p:extLst>
      <p:ext uri="{BB962C8B-B14F-4D97-AF65-F5344CB8AC3E}">
        <p14:creationId xmlns:p14="http://schemas.microsoft.com/office/powerpoint/2010/main" xmlns="" val="8422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>
                <a:solidFill>
                  <a:schemeClr val="accent4"/>
                </a:solidFill>
                <a:latin typeface="+mn-lt"/>
              </a:rPr>
              <a:t>Míra zaměstnanosti matek dle věku dítěte v zemích OECD, 2011</a:t>
            </a:r>
          </a:p>
        </p:txBody>
      </p:sp>
      <p:graphicFrame>
        <p:nvGraphicFramePr>
          <p:cNvPr id="6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855501312"/>
              </p:ext>
            </p:extLst>
          </p:nvPr>
        </p:nvGraphicFramePr>
        <p:xfrm>
          <a:off x="179512" y="1916832"/>
          <a:ext cx="8640960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Šipka dolů 2"/>
          <p:cNvSpPr/>
          <p:nvPr/>
        </p:nvSpPr>
        <p:spPr>
          <a:xfrm>
            <a:off x="1403648" y="4221088"/>
            <a:ext cx="72008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4279931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764704"/>
            <a:ext cx="871296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cs-CZ" sz="4400" b="1" dirty="0">
                <a:solidFill>
                  <a:srgbClr val="002060"/>
                </a:solidFill>
                <a:latin typeface="+mn-lt"/>
              </a:rPr>
              <a:t>Nejlepší způsob péče o dítě dle věku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96751"/>
            <a:ext cx="8064896" cy="5217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179512" y="6477745"/>
            <a:ext cx="6336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accent4"/>
                </a:solidFill>
              </a:rPr>
              <a:t>Zdroj: Péče 2013 – 710 matek s dětmi předškolního věku</a:t>
            </a:r>
            <a:endParaRPr lang="cs-CZ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3075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5274" y="332656"/>
            <a:ext cx="8229600" cy="852704"/>
          </a:xfrm>
        </p:spPr>
        <p:txBody>
          <a:bodyPr>
            <a:noAutofit/>
          </a:bodyPr>
          <a:lstStyle/>
          <a:p>
            <a:pPr algn="ctr"/>
            <a:r>
              <a:rPr lang="cs-CZ" sz="4000" b="1" dirty="0" smtClean="0">
                <a:solidFill>
                  <a:srgbClr val="002060"/>
                </a:solidFill>
                <a:latin typeface="+mn-lt"/>
              </a:rPr>
              <a:t>Péče </a:t>
            </a:r>
            <a:r>
              <a:rPr lang="cs-CZ" sz="4000" b="1" dirty="0">
                <a:solidFill>
                  <a:srgbClr val="002060"/>
                </a:solidFill>
                <a:latin typeface="+mn-lt"/>
              </a:rPr>
              <a:t>dle věku </a:t>
            </a:r>
            <a:r>
              <a:rPr lang="cs-CZ" sz="4000" b="1" dirty="0" smtClean="0">
                <a:solidFill>
                  <a:srgbClr val="002060"/>
                </a:solidFill>
                <a:latin typeface="+mn-lt"/>
              </a:rPr>
              <a:t>dítěte - realita</a:t>
            </a:r>
            <a:endParaRPr lang="cs-CZ" sz="40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9" y="1268761"/>
            <a:ext cx="8568952" cy="5262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179512" y="6477745"/>
            <a:ext cx="6336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accent4"/>
                </a:solidFill>
              </a:rPr>
              <a:t>Zdroj: Péče 2013 – 710 matek s dětmi předškolního věku</a:t>
            </a:r>
            <a:endParaRPr lang="cs-CZ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860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120213234"/>
              </p:ext>
            </p:extLst>
          </p:nvPr>
        </p:nvGraphicFramePr>
        <p:xfrm>
          <a:off x="143000" y="116632"/>
          <a:ext cx="9001000" cy="66161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328592"/>
                <a:gridCol w="1422159"/>
                <a:gridCol w="1125125"/>
                <a:gridCol w="1125124"/>
              </a:tblGrid>
              <a:tr h="356859">
                <a:tc gridSpan="4"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73555" algn="ctr"/>
                        </a:tabLst>
                      </a:pPr>
                      <a:r>
                        <a:rPr kumimoji="0" lang="cs-CZ" sz="12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PŘED 3. NAROZENINAMI DÍTĚTE</a:t>
                      </a:r>
                      <a:endParaRPr kumimoji="0" lang="cs-CZ" sz="12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8848" marR="38848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190605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aseline="-25000" dirty="0">
                          <a:solidFill>
                            <a:schemeClr val="accent4"/>
                          </a:solidFill>
                          <a:effectLst/>
                        </a:rPr>
                        <a:t> </a:t>
                      </a:r>
                      <a:r>
                        <a:rPr lang="cs-CZ" sz="1200" dirty="0">
                          <a:solidFill>
                            <a:schemeClr val="accent4"/>
                          </a:solidFill>
                          <a:effectLst/>
                        </a:rPr>
                        <a:t>%</a:t>
                      </a:r>
                      <a:endParaRPr lang="cs-CZ" sz="1200" dirty="0">
                        <a:solidFill>
                          <a:schemeClr val="accent4"/>
                        </a:solidFill>
                        <a:effectLst/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38848" marR="38848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chemeClr val="accent4"/>
                          </a:solidFill>
                          <a:effectLst/>
                        </a:rPr>
                        <a:t>pouze 1 dítě</a:t>
                      </a:r>
                      <a:endParaRPr lang="cs-CZ" sz="1200" b="1" dirty="0">
                        <a:solidFill>
                          <a:schemeClr val="accent4"/>
                        </a:solidFill>
                        <a:effectLst/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38848" marR="38848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chemeClr val="accent4"/>
                          </a:solidFill>
                          <a:effectLst/>
                        </a:rPr>
                        <a:t>2 děti</a:t>
                      </a:r>
                      <a:endParaRPr lang="cs-CZ" sz="1200" b="1" dirty="0">
                        <a:solidFill>
                          <a:schemeClr val="accent4"/>
                        </a:solidFill>
                        <a:effectLst/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38848" marR="38848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10060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chemeClr val="accent4"/>
                          </a:solidFill>
                          <a:effectLst/>
                        </a:rPr>
                        <a:t>mladší</a:t>
                      </a:r>
                      <a:endParaRPr lang="cs-CZ" sz="1200" b="1" dirty="0">
                        <a:solidFill>
                          <a:schemeClr val="accent4"/>
                        </a:solidFill>
                        <a:effectLst/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38848" marR="388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chemeClr val="accent4"/>
                          </a:solidFill>
                          <a:effectLst/>
                        </a:rPr>
                        <a:t>starší</a:t>
                      </a:r>
                      <a:endParaRPr lang="cs-CZ" sz="1200" b="1" dirty="0">
                        <a:solidFill>
                          <a:schemeClr val="accent4"/>
                        </a:solidFill>
                        <a:effectLst/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38848" marR="38848" marT="0" marB="0" anchor="ctr"/>
                </a:tc>
              </a:tr>
              <a:tr h="28057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300" dirty="0">
                          <a:solidFill>
                            <a:schemeClr val="accent4"/>
                          </a:solidFill>
                          <a:effectLst/>
                        </a:rPr>
                        <a:t>Špatná finanční situace, rodina potřebovala můj pracovní příjem</a:t>
                      </a:r>
                      <a:endParaRPr lang="cs-CZ" sz="1300" dirty="0">
                        <a:solidFill>
                          <a:schemeClr val="accent4"/>
                        </a:solidFill>
                        <a:effectLst/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38848" marR="38848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cs-CZ" sz="1400" b="1" kern="1200" dirty="0" smtClean="0">
                          <a:solidFill>
                            <a:schemeClr val="accent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43,9</a:t>
                      </a:r>
                      <a:endParaRPr kumimoji="0" lang="cs-CZ" sz="1400" b="1" kern="1200" dirty="0">
                        <a:solidFill>
                          <a:schemeClr val="accent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8848" marR="38848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chemeClr val="accent4"/>
                          </a:solidFill>
                          <a:effectLst/>
                        </a:rPr>
                        <a:t>15,8</a:t>
                      </a:r>
                      <a:endParaRPr lang="cs-CZ" sz="1200" b="1" dirty="0">
                        <a:solidFill>
                          <a:schemeClr val="accent4"/>
                        </a:solidFill>
                        <a:effectLst/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38848" marR="38848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chemeClr val="accent4"/>
                          </a:solidFill>
                          <a:effectLst/>
                        </a:rPr>
                        <a:t>31,3</a:t>
                      </a:r>
                      <a:endParaRPr lang="cs-CZ" sz="1200" b="1" dirty="0">
                        <a:solidFill>
                          <a:schemeClr val="accent4"/>
                        </a:solidFill>
                        <a:effectLst/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38848" marR="38848" marT="0" marB="0" anchor="b"/>
                </a:tc>
              </a:tr>
              <a:tr h="28057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300" dirty="0">
                          <a:solidFill>
                            <a:schemeClr val="accent4"/>
                          </a:solidFill>
                          <a:effectLst/>
                        </a:rPr>
                        <a:t>Naskytla se mi dobrá pracovní příležitost / nechtěla jsem ztratit kontakt se zaměstnáním / podnikáním</a:t>
                      </a:r>
                      <a:endParaRPr lang="cs-CZ" sz="1300" dirty="0">
                        <a:solidFill>
                          <a:schemeClr val="accent4"/>
                        </a:solidFill>
                        <a:effectLst/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38848" marR="38848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chemeClr val="accent4"/>
                          </a:solidFill>
                          <a:effectLst/>
                        </a:rPr>
                        <a:t>30,3</a:t>
                      </a:r>
                      <a:endParaRPr lang="cs-CZ" sz="1200" b="1" dirty="0">
                        <a:solidFill>
                          <a:schemeClr val="accent4"/>
                        </a:solidFill>
                        <a:effectLst/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38848" marR="38848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solidFill>
                            <a:schemeClr val="accent4"/>
                          </a:solidFill>
                          <a:effectLst/>
                        </a:rPr>
                        <a:t>57,1</a:t>
                      </a:r>
                      <a:endParaRPr lang="cs-CZ" sz="1400" b="1" dirty="0">
                        <a:solidFill>
                          <a:schemeClr val="accent4"/>
                        </a:solidFill>
                        <a:effectLst/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38848" marR="38848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chemeClr val="accent4"/>
                          </a:solidFill>
                          <a:effectLst/>
                        </a:rPr>
                        <a:t>54,2</a:t>
                      </a:r>
                      <a:endParaRPr lang="cs-CZ" sz="1200" b="1" dirty="0">
                        <a:solidFill>
                          <a:schemeClr val="accent4"/>
                        </a:solidFill>
                        <a:effectLst/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38848" marR="38848" marT="0" marB="0" anchor="b"/>
                </a:tc>
              </a:tr>
              <a:tr h="19060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300" dirty="0">
                          <a:solidFill>
                            <a:schemeClr val="accent4"/>
                          </a:solidFill>
                          <a:effectLst/>
                        </a:rPr>
                        <a:t>Potřebovala jsem více kontaktu s lidmi</a:t>
                      </a:r>
                      <a:endParaRPr lang="cs-CZ" sz="1300" dirty="0">
                        <a:solidFill>
                          <a:schemeClr val="accent4"/>
                        </a:solidFill>
                        <a:effectLst/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38848" marR="38848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0" dirty="0">
                          <a:solidFill>
                            <a:schemeClr val="accent4"/>
                          </a:solidFill>
                          <a:effectLst/>
                        </a:rPr>
                        <a:t>6,1</a:t>
                      </a:r>
                      <a:endParaRPr lang="cs-CZ" sz="1200" b="0" dirty="0">
                        <a:solidFill>
                          <a:schemeClr val="accent4"/>
                        </a:solidFill>
                        <a:effectLst/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38848" marR="38848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0" dirty="0">
                          <a:solidFill>
                            <a:schemeClr val="accent4"/>
                          </a:solidFill>
                          <a:effectLst/>
                        </a:rPr>
                        <a:t>11,1</a:t>
                      </a:r>
                      <a:endParaRPr lang="cs-CZ" sz="1200" b="0" dirty="0">
                        <a:solidFill>
                          <a:schemeClr val="accent4"/>
                        </a:solidFill>
                        <a:effectLst/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38848" marR="38848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0" dirty="0">
                          <a:solidFill>
                            <a:schemeClr val="accent4"/>
                          </a:solidFill>
                          <a:effectLst/>
                        </a:rPr>
                        <a:t>0,0</a:t>
                      </a:r>
                      <a:endParaRPr lang="cs-CZ" sz="1200" b="0" dirty="0">
                        <a:solidFill>
                          <a:schemeClr val="accent4"/>
                        </a:solidFill>
                        <a:effectLst/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38848" marR="38848" marT="0" marB="0" anchor="b"/>
                </a:tc>
              </a:tr>
              <a:tr h="28057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300" dirty="0">
                          <a:solidFill>
                            <a:schemeClr val="accent4"/>
                          </a:solidFill>
                          <a:effectLst/>
                        </a:rPr>
                        <a:t>Vždy / už od narození dítěte jsem plánovala začít pracovat dříve než ve 3 letech dítěte</a:t>
                      </a:r>
                      <a:endParaRPr lang="cs-CZ" sz="1300" dirty="0">
                        <a:solidFill>
                          <a:schemeClr val="accent4"/>
                        </a:solidFill>
                        <a:effectLst/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38848" marR="38848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chemeClr val="accent4"/>
                          </a:solidFill>
                          <a:effectLst/>
                        </a:rPr>
                        <a:t>19,7</a:t>
                      </a:r>
                      <a:endParaRPr lang="cs-CZ" sz="1200" b="1" dirty="0">
                        <a:solidFill>
                          <a:schemeClr val="accent4"/>
                        </a:solidFill>
                        <a:effectLst/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38848" marR="38848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0" dirty="0">
                          <a:solidFill>
                            <a:schemeClr val="accent4"/>
                          </a:solidFill>
                          <a:effectLst/>
                        </a:rPr>
                        <a:t>15,8</a:t>
                      </a:r>
                      <a:endParaRPr lang="cs-CZ" sz="1200" b="0" dirty="0">
                        <a:solidFill>
                          <a:schemeClr val="accent4"/>
                        </a:solidFill>
                        <a:effectLst/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38848" marR="38848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0" dirty="0">
                          <a:solidFill>
                            <a:schemeClr val="accent4"/>
                          </a:solidFill>
                          <a:effectLst/>
                        </a:rPr>
                        <a:t>14,6</a:t>
                      </a:r>
                      <a:endParaRPr lang="cs-CZ" sz="1200" b="0" dirty="0">
                        <a:solidFill>
                          <a:schemeClr val="accent4"/>
                        </a:solidFill>
                        <a:effectLst/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38848" marR="38848" marT="0" marB="0" anchor="b"/>
                </a:tc>
              </a:tr>
              <a:tr h="19060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300" b="0" dirty="0">
                          <a:solidFill>
                            <a:schemeClr val="accent4"/>
                          </a:solidFill>
                          <a:effectLst/>
                        </a:rPr>
                        <a:t>Celkem</a:t>
                      </a:r>
                      <a:endParaRPr lang="cs-CZ" sz="1300" b="0" dirty="0">
                        <a:solidFill>
                          <a:schemeClr val="accent4"/>
                        </a:solidFill>
                        <a:effectLst/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38848" marR="38848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0" dirty="0">
                          <a:solidFill>
                            <a:schemeClr val="accent4"/>
                          </a:solidFill>
                          <a:effectLst/>
                        </a:rPr>
                        <a:t>100,0</a:t>
                      </a:r>
                      <a:endParaRPr lang="cs-CZ" sz="1200" b="0" dirty="0">
                        <a:solidFill>
                          <a:schemeClr val="accent4"/>
                        </a:solidFill>
                        <a:effectLst/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38848" marR="38848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0" dirty="0">
                          <a:solidFill>
                            <a:schemeClr val="accent4"/>
                          </a:solidFill>
                          <a:effectLst/>
                        </a:rPr>
                        <a:t>100,0</a:t>
                      </a:r>
                      <a:endParaRPr lang="cs-CZ" sz="1200" b="0" dirty="0">
                        <a:solidFill>
                          <a:schemeClr val="accent4"/>
                        </a:solidFill>
                        <a:effectLst/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38848" marR="38848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0" dirty="0">
                          <a:solidFill>
                            <a:schemeClr val="accent4"/>
                          </a:solidFill>
                          <a:effectLst/>
                        </a:rPr>
                        <a:t>100</a:t>
                      </a:r>
                      <a:endParaRPr lang="cs-CZ" sz="1200" b="0" dirty="0">
                        <a:solidFill>
                          <a:schemeClr val="accent4"/>
                        </a:solidFill>
                        <a:effectLst/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38848" marR="38848" marT="0" marB="0" anchor="b"/>
                </a:tc>
              </a:tr>
              <a:tr h="19060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300" b="0" dirty="0">
                          <a:solidFill>
                            <a:schemeClr val="accent4"/>
                          </a:solidFill>
                          <a:effectLst/>
                        </a:rPr>
                        <a:t>Do práce se již vrátilo (% z matek)</a:t>
                      </a:r>
                      <a:endParaRPr lang="cs-CZ" sz="1300" b="0" dirty="0">
                        <a:solidFill>
                          <a:schemeClr val="accent4"/>
                        </a:solidFill>
                        <a:effectLst/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38848" marR="38848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0" dirty="0">
                          <a:solidFill>
                            <a:schemeClr val="accent4"/>
                          </a:solidFill>
                          <a:effectLst/>
                        </a:rPr>
                        <a:t>46,4</a:t>
                      </a:r>
                      <a:endParaRPr lang="cs-CZ" sz="1200" b="0" dirty="0">
                        <a:solidFill>
                          <a:schemeClr val="accent4"/>
                        </a:solidFill>
                        <a:effectLst/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38848" marR="38848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0" dirty="0">
                          <a:solidFill>
                            <a:schemeClr val="accent4"/>
                          </a:solidFill>
                          <a:effectLst/>
                        </a:rPr>
                        <a:t>43,7</a:t>
                      </a:r>
                      <a:endParaRPr lang="cs-CZ" sz="1200" b="0" dirty="0">
                        <a:solidFill>
                          <a:schemeClr val="accent4"/>
                        </a:solidFill>
                        <a:effectLst/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38848" marR="38848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0" dirty="0">
                          <a:solidFill>
                            <a:schemeClr val="accent4"/>
                          </a:solidFill>
                          <a:effectLst/>
                        </a:rPr>
                        <a:t>55,4</a:t>
                      </a:r>
                      <a:endParaRPr lang="cs-CZ" sz="1200" b="0" dirty="0">
                        <a:solidFill>
                          <a:schemeClr val="accent4"/>
                        </a:solidFill>
                        <a:effectLst/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38848" marR="38848" marT="0" marB="0" anchor="b"/>
                </a:tc>
              </a:tr>
              <a:tr h="19060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cs-CZ" sz="1300" dirty="0">
                          <a:solidFill>
                            <a:schemeClr val="accent4"/>
                          </a:solidFill>
                          <a:effectLst/>
                        </a:rPr>
                        <a:t>z nich se vrátilo před 3. narozeninami dítěte (%)</a:t>
                      </a:r>
                      <a:endParaRPr lang="cs-CZ" sz="1300" dirty="0">
                        <a:solidFill>
                          <a:schemeClr val="accent4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848" marR="38848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chemeClr val="accent4"/>
                          </a:solidFill>
                          <a:effectLst/>
                        </a:rPr>
                        <a:t>47,7</a:t>
                      </a:r>
                      <a:endParaRPr lang="cs-CZ" sz="1200" b="1" dirty="0">
                        <a:solidFill>
                          <a:schemeClr val="accent4"/>
                        </a:solidFill>
                        <a:effectLst/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38848" marR="38848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chemeClr val="accent4"/>
                          </a:solidFill>
                          <a:effectLst/>
                        </a:rPr>
                        <a:t>47,5</a:t>
                      </a:r>
                      <a:endParaRPr lang="cs-CZ" sz="1200" b="1" dirty="0">
                        <a:solidFill>
                          <a:schemeClr val="accent4"/>
                        </a:solidFill>
                        <a:effectLst/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38848" marR="38848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chemeClr val="accent4"/>
                          </a:solidFill>
                          <a:effectLst/>
                        </a:rPr>
                        <a:t>27,9</a:t>
                      </a:r>
                      <a:endParaRPr lang="cs-CZ" sz="1200" b="1" dirty="0">
                        <a:solidFill>
                          <a:schemeClr val="accent4"/>
                        </a:solidFill>
                        <a:effectLst/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38848" marR="38848" marT="0" marB="0" anchor="b"/>
                </a:tc>
              </a:tr>
              <a:tr h="190605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 smtClean="0">
                          <a:solidFill>
                            <a:schemeClr val="bg1"/>
                          </a:solidFill>
                          <a:effectLst/>
                        </a:rPr>
                        <a:t>PO 3. NAROZENINÁCH DÍTĚTE</a:t>
                      </a:r>
                      <a:endParaRPr lang="cs-CZ" sz="1200" dirty="0">
                        <a:solidFill>
                          <a:schemeClr val="bg1"/>
                        </a:solidFill>
                        <a:effectLst/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38848" marR="38848" marT="0" marB="0" anchor="b"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190605">
                <a:tc rowSpan="2">
                  <a:txBody>
                    <a:bodyPr/>
                    <a:lstStyle/>
                    <a:p>
                      <a:pPr marL="0" lvl="0" indent="0" algn="l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None/>
                      </a:pPr>
                      <a:r>
                        <a:rPr kumimoji="0" lang="cs-CZ" sz="1200" b="1" kern="1200" dirty="0">
                          <a:solidFill>
                            <a:schemeClr val="accent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marL="38848" marR="38848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chemeClr val="accent4"/>
                          </a:solidFill>
                          <a:effectLst/>
                        </a:rPr>
                        <a:t>pouze 1 dítě</a:t>
                      </a:r>
                      <a:endParaRPr lang="cs-CZ" sz="1200" b="1" dirty="0">
                        <a:solidFill>
                          <a:schemeClr val="accent4"/>
                        </a:solidFill>
                        <a:effectLst/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38848" marR="38848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chemeClr val="accent4"/>
                          </a:solidFill>
                          <a:effectLst/>
                        </a:rPr>
                        <a:t>2 děti</a:t>
                      </a:r>
                      <a:endParaRPr lang="cs-CZ" sz="1200" b="1" dirty="0">
                        <a:solidFill>
                          <a:schemeClr val="accent4"/>
                        </a:solidFill>
                        <a:effectLst/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38848" marR="38848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10121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chemeClr val="accent4"/>
                          </a:solidFill>
                          <a:effectLst/>
                        </a:rPr>
                        <a:t>mladší</a:t>
                      </a:r>
                      <a:endParaRPr lang="cs-CZ" sz="1200" b="1" dirty="0">
                        <a:solidFill>
                          <a:schemeClr val="accent4"/>
                        </a:solidFill>
                        <a:effectLst/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38848" marR="388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chemeClr val="accent4"/>
                          </a:solidFill>
                          <a:effectLst/>
                        </a:rPr>
                        <a:t>starší</a:t>
                      </a:r>
                      <a:endParaRPr lang="cs-CZ" sz="1200" b="1" dirty="0">
                        <a:solidFill>
                          <a:schemeClr val="accent4"/>
                        </a:solidFill>
                        <a:effectLst/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38848" marR="38848" marT="0" marB="0" anchor="ctr"/>
                </a:tc>
              </a:tr>
              <a:tr h="280572">
                <a:tc>
                  <a:txBody>
                    <a:bodyPr/>
                    <a:lstStyle/>
                    <a:p>
                      <a:pPr marL="0" lvl="0" indent="0" algn="l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None/>
                      </a:pPr>
                      <a:r>
                        <a:rPr kumimoji="0" lang="cs-CZ" sz="1300" b="1" kern="1200" dirty="0">
                          <a:solidFill>
                            <a:schemeClr val="accent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 době, kdy dítě dosáhlo 3 let, jsem už čekala / se starala o další dítě</a:t>
                      </a:r>
                    </a:p>
                  </a:txBody>
                  <a:tcPr marL="38848" marR="38848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chemeClr val="accent4"/>
                          </a:solidFill>
                          <a:effectLst/>
                        </a:rPr>
                        <a:t>x</a:t>
                      </a:r>
                      <a:endParaRPr lang="cs-CZ" sz="1200" b="1" dirty="0">
                        <a:solidFill>
                          <a:schemeClr val="accent4"/>
                        </a:solidFill>
                        <a:effectLst/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38848" marR="3884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chemeClr val="accent4"/>
                          </a:solidFill>
                          <a:effectLst/>
                        </a:rPr>
                        <a:t>x</a:t>
                      </a:r>
                      <a:endParaRPr lang="cs-CZ" sz="1200" b="1" dirty="0">
                        <a:solidFill>
                          <a:schemeClr val="accent4"/>
                        </a:solidFill>
                        <a:effectLst/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38848" marR="3884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chemeClr val="accent4"/>
                          </a:solidFill>
                          <a:effectLst/>
                        </a:rPr>
                        <a:t>38,0</a:t>
                      </a:r>
                      <a:endParaRPr lang="cs-CZ" sz="1200" b="1" dirty="0">
                        <a:solidFill>
                          <a:schemeClr val="accent4"/>
                        </a:solidFill>
                        <a:effectLst/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38848" marR="38848" marT="0" marB="0" anchor="ctr"/>
                </a:tc>
              </a:tr>
              <a:tr h="280572">
                <a:tc>
                  <a:txBody>
                    <a:bodyPr/>
                    <a:lstStyle/>
                    <a:p>
                      <a:pPr marL="0" lvl="0" indent="0" algn="l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None/>
                      </a:pPr>
                      <a:r>
                        <a:rPr kumimoji="0" lang="cs-CZ" sz="1300" b="1" kern="1200" dirty="0">
                          <a:solidFill>
                            <a:schemeClr val="accent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Chtěla jsem se sama starat o dítě i po skončení rodičovské dovolené</a:t>
                      </a:r>
                    </a:p>
                  </a:txBody>
                  <a:tcPr marL="38848" marR="38848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solidFill>
                            <a:schemeClr val="accent4"/>
                          </a:solidFill>
                          <a:effectLst/>
                        </a:rPr>
                        <a:t>34,1</a:t>
                      </a:r>
                      <a:endParaRPr lang="cs-CZ" sz="1400" b="1" dirty="0">
                        <a:solidFill>
                          <a:schemeClr val="accent4"/>
                        </a:solidFill>
                        <a:effectLst/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38848" marR="3884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solidFill>
                            <a:schemeClr val="accent4"/>
                          </a:solidFill>
                          <a:effectLst/>
                        </a:rPr>
                        <a:t>44,4</a:t>
                      </a:r>
                      <a:endParaRPr lang="cs-CZ" sz="1400" b="1" dirty="0">
                        <a:solidFill>
                          <a:schemeClr val="accent4"/>
                        </a:solidFill>
                        <a:effectLst/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38848" marR="3884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chemeClr val="accent4"/>
                          </a:solidFill>
                          <a:effectLst/>
                        </a:rPr>
                        <a:t>29,6</a:t>
                      </a:r>
                      <a:endParaRPr lang="cs-CZ" sz="1200" b="1" dirty="0">
                        <a:solidFill>
                          <a:schemeClr val="accent4"/>
                        </a:solidFill>
                        <a:effectLst/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38848" marR="38848" marT="0" marB="0" anchor="ctr"/>
                </a:tc>
              </a:tr>
              <a:tr h="280572">
                <a:tc>
                  <a:txBody>
                    <a:bodyPr/>
                    <a:lstStyle/>
                    <a:p>
                      <a:pPr marL="0" lvl="0" indent="0" algn="l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None/>
                      </a:pPr>
                      <a:r>
                        <a:rPr kumimoji="0" lang="cs-CZ" sz="1300" b="1" kern="1200" dirty="0">
                          <a:solidFill>
                            <a:schemeClr val="accent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Nepodařilo se zajistit místo v mateřské škole nebo jiném zařízení / péči o dítě jinou osobou</a:t>
                      </a:r>
                    </a:p>
                  </a:txBody>
                  <a:tcPr marL="38848" marR="38848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chemeClr val="accent4"/>
                          </a:solidFill>
                          <a:effectLst/>
                        </a:rPr>
                        <a:t>14,6</a:t>
                      </a:r>
                      <a:endParaRPr lang="cs-CZ" sz="1200" b="1" dirty="0">
                        <a:solidFill>
                          <a:schemeClr val="accent4"/>
                        </a:solidFill>
                        <a:effectLst/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38848" marR="3884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chemeClr val="accent4"/>
                          </a:solidFill>
                          <a:effectLst/>
                        </a:rPr>
                        <a:t>14,8</a:t>
                      </a:r>
                      <a:endParaRPr lang="cs-CZ" sz="1200" b="1" dirty="0">
                        <a:solidFill>
                          <a:schemeClr val="accent4"/>
                        </a:solidFill>
                        <a:effectLst/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38848" marR="3884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chemeClr val="accent4"/>
                          </a:solidFill>
                          <a:effectLst/>
                        </a:rPr>
                        <a:t>9,6</a:t>
                      </a:r>
                      <a:endParaRPr lang="cs-CZ" sz="1200" b="1" dirty="0">
                        <a:solidFill>
                          <a:schemeClr val="accent4"/>
                        </a:solidFill>
                        <a:effectLst/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38848" marR="38848" marT="0" marB="0" anchor="ctr"/>
                </a:tc>
              </a:tr>
              <a:tr h="280572">
                <a:tc>
                  <a:txBody>
                    <a:bodyPr/>
                    <a:lstStyle/>
                    <a:p>
                      <a:pPr marL="0" lvl="0" indent="0" algn="l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None/>
                      </a:pPr>
                      <a:r>
                        <a:rPr kumimoji="0" lang="cs-CZ" sz="1300" b="1" kern="1200" dirty="0">
                          <a:solidFill>
                            <a:schemeClr val="accent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Zaměstnavatel mi neumožnil vrátit se do původního zaměstnání a nové pracovní místo jsem nesehnala</a:t>
                      </a:r>
                    </a:p>
                  </a:txBody>
                  <a:tcPr marL="38848" marR="38848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solidFill>
                            <a:schemeClr val="accent4"/>
                          </a:solidFill>
                          <a:effectLst/>
                        </a:rPr>
                        <a:t>24,4</a:t>
                      </a:r>
                      <a:endParaRPr lang="cs-CZ" sz="1400" b="1" dirty="0">
                        <a:solidFill>
                          <a:schemeClr val="accent4"/>
                        </a:solidFill>
                        <a:effectLst/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38848" marR="3884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solidFill>
                            <a:schemeClr val="accent4"/>
                          </a:solidFill>
                          <a:effectLst/>
                        </a:rPr>
                        <a:t>14,8</a:t>
                      </a:r>
                      <a:endParaRPr lang="cs-CZ" sz="1200" b="1">
                        <a:solidFill>
                          <a:schemeClr val="accent4"/>
                        </a:solidFill>
                        <a:effectLst/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38848" marR="3884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chemeClr val="accent4"/>
                          </a:solidFill>
                          <a:effectLst/>
                        </a:rPr>
                        <a:t>7,0</a:t>
                      </a:r>
                      <a:endParaRPr lang="cs-CZ" sz="1200" b="1" dirty="0">
                        <a:solidFill>
                          <a:schemeClr val="accent4"/>
                        </a:solidFill>
                        <a:effectLst/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38848" marR="38848" marT="0" marB="0" anchor="ctr"/>
                </a:tc>
              </a:tr>
              <a:tr h="280572">
                <a:tc>
                  <a:txBody>
                    <a:bodyPr/>
                    <a:lstStyle/>
                    <a:p>
                      <a:pPr marL="0" lvl="0" indent="0" algn="l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None/>
                      </a:pPr>
                      <a:r>
                        <a:rPr kumimoji="0" lang="cs-CZ" sz="1300" b="1" kern="1200" dirty="0">
                          <a:solidFill>
                            <a:schemeClr val="accent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Zaměstnání / podnikání neumožňovalo sladit mateřské a pracovní povinnosti</a:t>
                      </a:r>
                    </a:p>
                  </a:txBody>
                  <a:tcPr marL="38848" marR="38848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solidFill>
                            <a:schemeClr val="accent4"/>
                          </a:solidFill>
                          <a:effectLst/>
                        </a:rPr>
                        <a:t>24,4</a:t>
                      </a:r>
                      <a:endParaRPr lang="cs-CZ" sz="1400" b="1" dirty="0">
                        <a:solidFill>
                          <a:schemeClr val="accent4"/>
                        </a:solidFill>
                        <a:effectLst/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38848" marR="3884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chemeClr val="accent4"/>
                          </a:solidFill>
                          <a:effectLst/>
                        </a:rPr>
                        <a:t>18,5</a:t>
                      </a:r>
                      <a:endParaRPr lang="cs-CZ" sz="1200" b="1" dirty="0">
                        <a:solidFill>
                          <a:schemeClr val="accent4"/>
                        </a:solidFill>
                        <a:effectLst/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38848" marR="3884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chemeClr val="accent4"/>
                          </a:solidFill>
                          <a:effectLst/>
                        </a:rPr>
                        <a:t>7,0</a:t>
                      </a:r>
                      <a:endParaRPr lang="cs-CZ" sz="1200" b="1" dirty="0">
                        <a:solidFill>
                          <a:schemeClr val="accent4"/>
                        </a:solidFill>
                        <a:effectLst/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38848" marR="38848" marT="0" marB="0" anchor="ctr"/>
                </a:tc>
              </a:tr>
              <a:tr h="280572">
                <a:tc>
                  <a:txBody>
                    <a:bodyPr/>
                    <a:lstStyle/>
                    <a:p>
                      <a:pPr marL="0" lvl="0" indent="0" algn="l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None/>
                      </a:pPr>
                      <a:r>
                        <a:rPr kumimoji="0" lang="cs-CZ" sz="1300" b="1" kern="1200" dirty="0">
                          <a:solidFill>
                            <a:schemeClr val="accent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Před narozením dítěte jsem nepracovala, nové pracovní místo jsem nesehnala / nesháněla</a:t>
                      </a:r>
                    </a:p>
                  </a:txBody>
                  <a:tcPr marL="38848" marR="38848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0" dirty="0">
                          <a:solidFill>
                            <a:schemeClr val="accent4"/>
                          </a:solidFill>
                          <a:effectLst/>
                        </a:rPr>
                        <a:t>2,4</a:t>
                      </a:r>
                      <a:endParaRPr lang="cs-CZ" sz="1200" b="0" dirty="0">
                        <a:solidFill>
                          <a:schemeClr val="accent4"/>
                        </a:solidFill>
                        <a:effectLst/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38848" marR="3884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0" dirty="0">
                          <a:solidFill>
                            <a:schemeClr val="accent4"/>
                          </a:solidFill>
                          <a:effectLst/>
                        </a:rPr>
                        <a:t>3,7</a:t>
                      </a:r>
                      <a:endParaRPr lang="cs-CZ" sz="1200" b="0" dirty="0">
                        <a:solidFill>
                          <a:schemeClr val="accent4"/>
                        </a:solidFill>
                        <a:effectLst/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38848" marR="3884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0" dirty="0">
                          <a:solidFill>
                            <a:schemeClr val="accent4"/>
                          </a:solidFill>
                          <a:effectLst/>
                        </a:rPr>
                        <a:t>8,5</a:t>
                      </a:r>
                      <a:endParaRPr lang="cs-CZ" sz="1200" b="0" dirty="0">
                        <a:solidFill>
                          <a:schemeClr val="accent4"/>
                        </a:solidFill>
                        <a:effectLst/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38848" marR="38848" marT="0" marB="0" anchor="ctr"/>
                </a:tc>
              </a:tr>
              <a:tr h="190605">
                <a:tc>
                  <a:txBody>
                    <a:bodyPr/>
                    <a:lstStyle/>
                    <a:p>
                      <a:pPr marL="0" lvl="0" indent="0" algn="l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None/>
                      </a:pPr>
                      <a:r>
                        <a:rPr kumimoji="0" lang="cs-CZ" sz="1300" b="0" kern="1200" dirty="0">
                          <a:solidFill>
                            <a:schemeClr val="accent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Celkem</a:t>
                      </a:r>
                    </a:p>
                  </a:txBody>
                  <a:tcPr marL="38848" marR="38848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0" dirty="0">
                          <a:solidFill>
                            <a:schemeClr val="accent4"/>
                          </a:solidFill>
                          <a:effectLst/>
                        </a:rPr>
                        <a:t>100,0</a:t>
                      </a:r>
                      <a:endParaRPr lang="cs-CZ" sz="1200" b="0" dirty="0">
                        <a:solidFill>
                          <a:schemeClr val="accent4"/>
                        </a:solidFill>
                        <a:effectLst/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38848" marR="3884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0" dirty="0">
                          <a:solidFill>
                            <a:schemeClr val="accent4"/>
                          </a:solidFill>
                          <a:effectLst/>
                        </a:rPr>
                        <a:t>100,0</a:t>
                      </a:r>
                      <a:endParaRPr lang="cs-CZ" sz="1200" b="0" dirty="0">
                        <a:solidFill>
                          <a:schemeClr val="accent4"/>
                        </a:solidFill>
                        <a:effectLst/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38848" marR="3884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0" dirty="0">
                          <a:solidFill>
                            <a:schemeClr val="accent4"/>
                          </a:solidFill>
                          <a:effectLst/>
                        </a:rPr>
                        <a:t>100,0</a:t>
                      </a:r>
                      <a:endParaRPr lang="cs-CZ" sz="1200" b="0" dirty="0">
                        <a:solidFill>
                          <a:schemeClr val="accent4"/>
                        </a:solidFill>
                        <a:effectLst/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38848" marR="38848" marT="0" marB="0" anchor="ctr"/>
                </a:tc>
              </a:tr>
              <a:tr h="190605">
                <a:tc>
                  <a:txBody>
                    <a:bodyPr/>
                    <a:lstStyle/>
                    <a:p>
                      <a:pPr marL="0" lvl="0" indent="0" algn="l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None/>
                      </a:pPr>
                      <a:r>
                        <a:rPr kumimoji="0" lang="cs-CZ" sz="1300" b="0" kern="1200" dirty="0">
                          <a:solidFill>
                            <a:schemeClr val="accent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 práce se již vrátilo (% z matek)</a:t>
                      </a:r>
                    </a:p>
                  </a:txBody>
                  <a:tcPr marL="38848" marR="38848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0">
                          <a:solidFill>
                            <a:schemeClr val="accent4"/>
                          </a:solidFill>
                          <a:effectLst/>
                        </a:rPr>
                        <a:t>46,4</a:t>
                      </a:r>
                      <a:endParaRPr lang="cs-CZ" sz="1200" b="0">
                        <a:solidFill>
                          <a:schemeClr val="accent4"/>
                        </a:solidFill>
                        <a:effectLst/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38848" marR="3884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0" dirty="0">
                          <a:solidFill>
                            <a:schemeClr val="accent4"/>
                          </a:solidFill>
                          <a:effectLst/>
                        </a:rPr>
                        <a:t>43,7</a:t>
                      </a:r>
                      <a:endParaRPr lang="cs-CZ" sz="1200" b="0" dirty="0">
                        <a:solidFill>
                          <a:schemeClr val="accent4"/>
                        </a:solidFill>
                        <a:effectLst/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38848" marR="3884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0" dirty="0">
                          <a:solidFill>
                            <a:schemeClr val="accent4"/>
                          </a:solidFill>
                          <a:effectLst/>
                        </a:rPr>
                        <a:t>55,4</a:t>
                      </a:r>
                      <a:endParaRPr lang="cs-CZ" sz="1200" b="0" dirty="0">
                        <a:solidFill>
                          <a:schemeClr val="accent4"/>
                        </a:solidFill>
                        <a:effectLst/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38848" marR="38848" marT="0" marB="0" anchor="ctr"/>
                </a:tc>
              </a:tr>
              <a:tr h="264979">
                <a:tc>
                  <a:txBody>
                    <a:bodyPr/>
                    <a:lstStyle/>
                    <a:p>
                      <a:pPr marL="0" lvl="0" indent="0" algn="l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None/>
                      </a:pPr>
                      <a:r>
                        <a:rPr kumimoji="0" lang="cs-CZ" sz="1300" b="1" kern="1200" dirty="0" smtClean="0">
                          <a:solidFill>
                            <a:schemeClr val="accent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      z </a:t>
                      </a:r>
                      <a:r>
                        <a:rPr kumimoji="0" lang="cs-CZ" sz="1300" b="1" kern="1200" dirty="0">
                          <a:solidFill>
                            <a:schemeClr val="accent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nich se vrátilo po 3. narozeninách dítěte (%)</a:t>
                      </a:r>
                    </a:p>
                  </a:txBody>
                  <a:tcPr marL="38848" marR="38848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solidFill>
                            <a:schemeClr val="accent4"/>
                          </a:solidFill>
                          <a:effectLst/>
                        </a:rPr>
                        <a:t>30,2</a:t>
                      </a:r>
                      <a:endParaRPr lang="cs-CZ" sz="1200" b="1">
                        <a:solidFill>
                          <a:schemeClr val="accent4"/>
                        </a:solidFill>
                        <a:effectLst/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38848" marR="3884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chemeClr val="accent4"/>
                          </a:solidFill>
                          <a:effectLst/>
                        </a:rPr>
                        <a:t>25,5</a:t>
                      </a:r>
                      <a:endParaRPr lang="cs-CZ" sz="1200" b="1" dirty="0">
                        <a:solidFill>
                          <a:schemeClr val="accent4"/>
                        </a:solidFill>
                        <a:effectLst/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38848" marR="3884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chemeClr val="accent4"/>
                          </a:solidFill>
                          <a:effectLst/>
                        </a:rPr>
                        <a:t>48,3</a:t>
                      </a:r>
                      <a:endParaRPr lang="cs-CZ" sz="1200" b="1" dirty="0">
                        <a:solidFill>
                          <a:schemeClr val="accent4"/>
                        </a:solidFill>
                        <a:effectLst/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38848" marR="38848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892618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aoblený obdélník 4"/>
          <p:cNvSpPr/>
          <p:nvPr/>
        </p:nvSpPr>
        <p:spPr>
          <a:xfrm>
            <a:off x="35496" y="620688"/>
            <a:ext cx="9108504" cy="1153716"/>
          </a:xfrm>
          <a:prstGeom prst="roundRect">
            <a:avLst/>
          </a:prstGeom>
        </p:spPr>
        <p:txBody>
          <a:bodyPr vert="horz" lIns="0" rIns="0" bIns="0" anchor="b">
            <a:noAutofit/>
          </a:bodyPr>
          <a:lstStyle/>
          <a:p>
            <a:pPr algn="ctr">
              <a:spcBef>
                <a:spcPct val="0"/>
              </a:spcBef>
            </a:pPr>
            <a:r>
              <a:rPr lang="en-US" sz="4000" b="1" dirty="0" err="1" smtClean="0">
                <a:solidFill>
                  <a:srgbClr val="002060"/>
                </a:solidFill>
                <a:ea typeface="+mj-ea"/>
                <a:cs typeface="+mj-cs"/>
              </a:rPr>
              <a:t>Česká</a:t>
            </a:r>
            <a:r>
              <a:rPr lang="en-US" sz="4000" b="1" dirty="0" smtClean="0">
                <a:solidFill>
                  <a:srgbClr val="002060"/>
                </a:solidFill>
                <a:ea typeface="+mj-ea"/>
                <a:cs typeface="+mj-cs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ea typeface="+mj-ea"/>
                <a:cs typeface="+mj-cs"/>
              </a:rPr>
              <a:t>republika</a:t>
            </a:r>
            <a:r>
              <a:rPr lang="cs-CZ" sz="4000" b="1" dirty="0" smtClean="0">
                <a:solidFill>
                  <a:srgbClr val="002060"/>
                </a:solidFill>
                <a:ea typeface="+mj-ea"/>
                <a:cs typeface="+mj-cs"/>
              </a:rPr>
              <a:t> – kolektivní péče</a:t>
            </a:r>
            <a:endParaRPr lang="cs-CZ" sz="4000" b="1" dirty="0">
              <a:solidFill>
                <a:srgbClr val="002060"/>
              </a:solidFill>
              <a:ea typeface="+mj-ea"/>
              <a:cs typeface="+mj-cs"/>
            </a:endParaRPr>
          </a:p>
        </p:txBody>
      </p:sp>
      <p:pic>
        <p:nvPicPr>
          <p:cNvPr id="6" name="Zástupný symbol pro obsah 5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98265" y="1916832"/>
            <a:ext cx="7163494" cy="4389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05381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ok">
  <a:themeElements>
    <a:clrScheme name="Vlastní 17">
      <a:dk1>
        <a:srgbClr val="002060"/>
      </a:dk1>
      <a:lt1>
        <a:sysClr val="window" lastClr="FFFFFF"/>
      </a:lt1>
      <a:dk2>
        <a:srgbClr val="002060"/>
      </a:dk2>
      <a:lt2>
        <a:srgbClr val="002060"/>
      </a:lt2>
      <a:accent1>
        <a:srgbClr val="FF0000"/>
      </a:accent1>
      <a:accent2>
        <a:srgbClr val="FF0000"/>
      </a:accent2>
      <a:accent3>
        <a:srgbClr val="FF0000"/>
      </a:accent3>
      <a:accent4>
        <a:srgbClr val="002060"/>
      </a:accent4>
      <a:accent5>
        <a:srgbClr val="002060"/>
      </a:accent5>
      <a:accent6>
        <a:srgbClr val="A5C249"/>
      </a:accent6>
      <a:hlink>
        <a:srgbClr val="F49100"/>
      </a:hlink>
      <a:folHlink>
        <a:srgbClr val="85DFD0"/>
      </a:folHlink>
    </a:clrScheme>
    <a:fontScheme name="Tok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ok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1516</TotalTime>
  <Words>1059</Words>
  <Application>Microsoft Office PowerPoint</Application>
  <PresentationFormat>Předvádění na obrazovce (4:3)</PresentationFormat>
  <Paragraphs>177</Paragraphs>
  <Slides>14</Slides>
  <Notes>10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5" baseType="lpstr">
      <vt:lpstr>Tok</vt:lpstr>
      <vt:lpstr>Teorie a praxe mateřské a rodičovské dovolené  ČR, Francie  Jana Paloncyová</vt:lpstr>
      <vt:lpstr>Mateřská dovolená – základní srovnání ČR a Francie</vt:lpstr>
      <vt:lpstr>Rodičovská dovolená - základní srovnání ČR a Francie</vt:lpstr>
      <vt:lpstr>Podíl dětí předškolního věku v zařízeních denní péče o děti a v nerodinné péči</vt:lpstr>
      <vt:lpstr>Míra zaměstnanosti matek dle věku dítěte v zemích OECD, 2011</vt:lpstr>
      <vt:lpstr>Nejlepší způsob péče o dítě dle věku </vt:lpstr>
      <vt:lpstr>Péče dle věku dítěte - realita</vt:lpstr>
      <vt:lpstr>Snímek 8</vt:lpstr>
      <vt:lpstr>Snímek 9</vt:lpstr>
      <vt:lpstr>Snímek 10</vt:lpstr>
      <vt:lpstr>Česká republika – individuální péče</vt:lpstr>
      <vt:lpstr>Francie – individuální péče</vt:lpstr>
      <vt:lpstr>Výstupy projektu</vt:lpstr>
      <vt:lpstr>Snímek 14</vt:lpstr>
    </vt:vector>
  </TitlesOfParts>
  <Company>VÚPSV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Paloncyová Jana</dc:creator>
  <cp:lastModifiedBy>Stanislav Štech</cp:lastModifiedBy>
  <cp:revision>234</cp:revision>
  <cp:lastPrinted>2013-12-04T10:28:31Z</cp:lastPrinted>
  <dcterms:created xsi:type="dcterms:W3CDTF">2013-12-03T09:12:39Z</dcterms:created>
  <dcterms:modified xsi:type="dcterms:W3CDTF">2015-02-05T11:00:33Z</dcterms:modified>
</cp:coreProperties>
</file>